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5" r:id="rId14"/>
    <p:sldId id="276" r:id="rId15"/>
    <p:sldId id="277" r:id="rId16"/>
    <p:sldId id="270" r:id="rId17"/>
    <p:sldId id="271" r:id="rId18"/>
    <p:sldId id="272" r:id="rId19"/>
    <p:sldId id="273" r:id="rId20"/>
    <p:sldId id="274" r:id="rId21"/>
    <p:sldId id="278" r:id="rId22"/>
    <p:sldId id="279" r:id="rId23"/>
    <p:sldId id="280" r:id="rId2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75"/>
    <p:restoredTop sz="94776"/>
  </p:normalViewPr>
  <p:slideViewPr>
    <p:cSldViewPr snapToGrid="0">
      <p:cViewPr varScale="1">
        <p:scale>
          <a:sx n="121" d="100"/>
          <a:sy n="121" d="100"/>
        </p:scale>
        <p:origin x="208"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uverture">
    <p:spTree>
      <p:nvGrpSpPr>
        <p:cNvPr id="1" name=""/>
        <p:cNvGrpSpPr/>
        <p:nvPr/>
      </p:nvGrpSpPr>
      <p:grpSpPr>
        <a:xfrm>
          <a:off x="0" y="0"/>
          <a:ext cx="0" cy="0"/>
          <a:chOff x="0" y="0"/>
          <a:chExt cx="0" cy="0"/>
        </a:xfrm>
      </p:grpSpPr>
      <p:sp>
        <p:nvSpPr>
          <p:cNvPr id="18" name="Rectangle 17"/>
          <p:cNvSpPr/>
          <p:nvPr/>
        </p:nvSpPr>
        <p:spPr bwMode="gray">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9" name="Freeform 9"/>
          <p:cNvSpPr>
            <a:spLocks/>
          </p:cNvSpPr>
          <p:nvPr/>
        </p:nvSpPr>
        <p:spPr bwMode="gray">
          <a:xfrm>
            <a:off x="4291114" y="920750"/>
            <a:ext cx="7913588" cy="5937250"/>
          </a:xfrm>
          <a:custGeom>
            <a:avLst/>
            <a:gdLst>
              <a:gd name="T0" fmla="*/ 0 w 4796"/>
              <a:gd name="T1" fmla="*/ 4796 h 4796"/>
              <a:gd name="T2" fmla="*/ 0 w 4796"/>
              <a:gd name="T3" fmla="*/ 4796 h 4796"/>
              <a:gd name="T4" fmla="*/ 4796 w 4796"/>
              <a:gd name="T5" fmla="*/ 4792 h 4796"/>
              <a:gd name="T6" fmla="*/ 4796 w 4796"/>
              <a:gd name="T7" fmla="*/ 0 h 4796"/>
              <a:gd name="T8" fmla="*/ 0 w 4796"/>
              <a:gd name="T9" fmla="*/ 4796 h 4796"/>
            </a:gdLst>
            <a:ahLst/>
            <a:cxnLst>
              <a:cxn ang="0">
                <a:pos x="T0" y="T1"/>
              </a:cxn>
              <a:cxn ang="0">
                <a:pos x="T2" y="T3"/>
              </a:cxn>
              <a:cxn ang="0">
                <a:pos x="T4" y="T5"/>
              </a:cxn>
              <a:cxn ang="0">
                <a:pos x="T6" y="T7"/>
              </a:cxn>
              <a:cxn ang="0">
                <a:pos x="T8" y="T9"/>
              </a:cxn>
            </a:cxnLst>
            <a:rect l="0" t="0" r="r" b="b"/>
            <a:pathLst>
              <a:path w="4796" h="4796">
                <a:moveTo>
                  <a:pt x="0" y="4796"/>
                </a:moveTo>
                <a:lnTo>
                  <a:pt x="0" y="4796"/>
                </a:lnTo>
                <a:lnTo>
                  <a:pt x="4796" y="4792"/>
                </a:lnTo>
                <a:lnTo>
                  <a:pt x="4796" y="0"/>
                </a:lnTo>
                <a:lnTo>
                  <a:pt x="0" y="479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sz="1800"/>
          </a:p>
        </p:txBody>
      </p:sp>
      <p:sp>
        <p:nvSpPr>
          <p:cNvPr id="17" name="Freeform 8"/>
          <p:cNvSpPr>
            <a:spLocks/>
          </p:cNvSpPr>
          <p:nvPr/>
        </p:nvSpPr>
        <p:spPr bwMode="gray">
          <a:xfrm>
            <a:off x="-15875" y="2743721"/>
            <a:ext cx="9154584" cy="4119563"/>
          </a:xfrm>
          <a:custGeom>
            <a:avLst/>
            <a:gdLst>
              <a:gd name="T0" fmla="*/ 0 w 7199"/>
              <a:gd name="T1" fmla="*/ 2881 h 4319"/>
              <a:gd name="T2" fmla="*/ 0 w 7199"/>
              <a:gd name="T3" fmla="*/ 2881 h 4319"/>
              <a:gd name="T4" fmla="*/ 0 w 7199"/>
              <a:gd name="T5" fmla="*/ 4319 h 4319"/>
              <a:gd name="T6" fmla="*/ 7199 w 7199"/>
              <a:gd name="T7" fmla="*/ 4319 h 4319"/>
              <a:gd name="T8" fmla="*/ 2880 w 7199"/>
              <a:gd name="T9" fmla="*/ 0 h 4319"/>
              <a:gd name="T10" fmla="*/ 0 w 7199"/>
              <a:gd name="T11" fmla="*/ 2881 h 4319"/>
            </a:gdLst>
            <a:ahLst/>
            <a:cxnLst>
              <a:cxn ang="0">
                <a:pos x="T0" y="T1"/>
              </a:cxn>
              <a:cxn ang="0">
                <a:pos x="T2" y="T3"/>
              </a:cxn>
              <a:cxn ang="0">
                <a:pos x="T4" y="T5"/>
              </a:cxn>
              <a:cxn ang="0">
                <a:pos x="T6" y="T7"/>
              </a:cxn>
              <a:cxn ang="0">
                <a:pos x="T8" y="T9"/>
              </a:cxn>
              <a:cxn ang="0">
                <a:pos x="T10" y="T11"/>
              </a:cxn>
            </a:cxnLst>
            <a:rect l="0" t="0" r="r" b="b"/>
            <a:pathLst>
              <a:path w="7199" h="4319">
                <a:moveTo>
                  <a:pt x="0" y="2881"/>
                </a:moveTo>
                <a:lnTo>
                  <a:pt x="0" y="2881"/>
                </a:lnTo>
                <a:lnTo>
                  <a:pt x="0" y="4319"/>
                </a:lnTo>
                <a:lnTo>
                  <a:pt x="7199" y="4319"/>
                </a:lnTo>
                <a:lnTo>
                  <a:pt x="2880" y="0"/>
                </a:lnTo>
                <a:lnTo>
                  <a:pt x="0" y="2881"/>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sz="1800"/>
          </a:p>
        </p:txBody>
      </p:sp>
      <p:sp>
        <p:nvSpPr>
          <p:cNvPr id="13" name="Freeform 6"/>
          <p:cNvSpPr>
            <a:spLocks/>
          </p:cNvSpPr>
          <p:nvPr/>
        </p:nvSpPr>
        <p:spPr bwMode="gray">
          <a:xfrm>
            <a:off x="0" y="0"/>
            <a:ext cx="7325784" cy="5492750"/>
          </a:xfrm>
          <a:custGeom>
            <a:avLst/>
            <a:gdLst>
              <a:gd name="T0" fmla="*/ 0 w 5761"/>
              <a:gd name="T1" fmla="*/ 0 h 5758"/>
              <a:gd name="T2" fmla="*/ 0 w 5761"/>
              <a:gd name="T3" fmla="*/ 0 h 5758"/>
              <a:gd name="T4" fmla="*/ 1 w 5761"/>
              <a:gd name="T5" fmla="*/ 5758 h 5758"/>
              <a:gd name="T6" fmla="*/ 5761 w 5761"/>
              <a:gd name="T7" fmla="*/ 0 h 5758"/>
              <a:gd name="T8" fmla="*/ 0 w 5761"/>
              <a:gd name="T9" fmla="*/ 0 h 5758"/>
            </a:gdLst>
            <a:ahLst/>
            <a:cxnLst>
              <a:cxn ang="0">
                <a:pos x="T0" y="T1"/>
              </a:cxn>
              <a:cxn ang="0">
                <a:pos x="T2" y="T3"/>
              </a:cxn>
              <a:cxn ang="0">
                <a:pos x="T4" y="T5"/>
              </a:cxn>
              <a:cxn ang="0">
                <a:pos x="T6" y="T7"/>
              </a:cxn>
              <a:cxn ang="0">
                <a:pos x="T8" y="T9"/>
              </a:cxn>
            </a:cxnLst>
            <a:rect l="0" t="0" r="r" b="b"/>
            <a:pathLst>
              <a:path w="5761" h="5758">
                <a:moveTo>
                  <a:pt x="0" y="0"/>
                </a:moveTo>
                <a:lnTo>
                  <a:pt x="0" y="0"/>
                </a:lnTo>
                <a:lnTo>
                  <a:pt x="1" y="5758"/>
                </a:lnTo>
                <a:lnTo>
                  <a:pt x="5761"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sz="1800"/>
          </a:p>
        </p:txBody>
      </p:sp>
      <p:sp>
        <p:nvSpPr>
          <p:cNvPr id="8" name="Espace réservé de la date 7"/>
          <p:cNvSpPr>
            <a:spLocks noGrp="1"/>
          </p:cNvSpPr>
          <p:nvPr>
            <p:ph type="dt" sz="half" idx="10"/>
          </p:nvPr>
        </p:nvSpPr>
        <p:spPr bwMode="gray">
          <a:xfrm>
            <a:off x="-1" y="6669360"/>
            <a:ext cx="353485" cy="180000"/>
          </a:xfrm>
        </p:spPr>
        <p:txBody>
          <a:bodyPr/>
          <a:lstStyle>
            <a:lvl1pPr>
              <a:defRPr>
                <a:solidFill>
                  <a:schemeClr val="bg1">
                    <a:alpha val="0"/>
                  </a:schemeClr>
                </a:solidFill>
              </a:defRPr>
            </a:lvl1pPr>
          </a:lstStyle>
          <a:p>
            <a:fld id="{89EDAC4C-1B7C-EE4D-9166-395385868EC8}" type="datetimeFigureOut">
              <a:rPr lang="fr-FR" smtClean="0"/>
              <a:t>28/08/2023</a:t>
            </a:fld>
            <a:endParaRPr lang="fr-FR"/>
          </a:p>
        </p:txBody>
      </p:sp>
      <p:sp>
        <p:nvSpPr>
          <p:cNvPr id="11" name="Espace réservé du numéro de diapositive 10"/>
          <p:cNvSpPr>
            <a:spLocks noGrp="1"/>
          </p:cNvSpPr>
          <p:nvPr>
            <p:ph type="sldNum" sz="quarter" idx="11"/>
          </p:nvPr>
        </p:nvSpPr>
        <p:spPr bwMode="gray">
          <a:xfrm>
            <a:off x="-1" y="6669360"/>
            <a:ext cx="355200" cy="180000"/>
          </a:xfrm>
        </p:spPr>
        <p:txBody>
          <a:bodyPr/>
          <a:lstStyle>
            <a:lvl1pPr>
              <a:defRPr sz="100">
                <a:solidFill>
                  <a:schemeClr val="bg1">
                    <a:alpha val="0"/>
                  </a:schemeClr>
                </a:solidFill>
              </a:defRPr>
            </a:lvl1pPr>
          </a:lstStyle>
          <a:p>
            <a:fld id="{405CE647-4632-B543-B488-107B912A74E1}" type="slidenum">
              <a:rPr lang="fr-FR" smtClean="0"/>
              <a:t>‹N°›</a:t>
            </a:fld>
            <a:endParaRPr lang="fr-FR"/>
          </a:p>
        </p:txBody>
      </p:sp>
      <p:sp>
        <p:nvSpPr>
          <p:cNvPr id="12" name="Espace réservé du pied de page 11"/>
          <p:cNvSpPr>
            <a:spLocks noGrp="1"/>
          </p:cNvSpPr>
          <p:nvPr>
            <p:ph type="ftr" sz="quarter" idx="12"/>
          </p:nvPr>
        </p:nvSpPr>
        <p:spPr bwMode="gray">
          <a:xfrm>
            <a:off x="-1" y="6669360"/>
            <a:ext cx="355200" cy="180000"/>
          </a:xfrm>
        </p:spPr>
        <p:txBody>
          <a:bodyPr/>
          <a:lstStyle>
            <a:lvl1pPr>
              <a:defRPr sz="100">
                <a:solidFill>
                  <a:schemeClr val="bg1">
                    <a:alpha val="0"/>
                  </a:schemeClr>
                </a:solidFill>
              </a:defRPr>
            </a:lvl1pPr>
          </a:lstStyle>
          <a:p>
            <a:endParaRPr lang="fr-FR"/>
          </a:p>
        </p:txBody>
      </p:sp>
      <p:sp>
        <p:nvSpPr>
          <p:cNvPr id="15" name="Espace réservé du texte 3"/>
          <p:cNvSpPr>
            <a:spLocks noGrp="1"/>
          </p:cNvSpPr>
          <p:nvPr>
            <p:ph type="body" sz="quarter" idx="13" hasCustomPrompt="1"/>
          </p:nvPr>
        </p:nvSpPr>
        <p:spPr bwMode="gray">
          <a:xfrm>
            <a:off x="4271434" y="917575"/>
            <a:ext cx="7084484" cy="3852000"/>
          </a:xfrm>
        </p:spPr>
        <p:txBody>
          <a:bodyPr anchor="ctr" anchorCtr="0"/>
          <a:lstStyle>
            <a:lvl1pPr algn="r">
              <a:defRPr sz="3400" b="1" cap="all">
                <a:solidFill>
                  <a:schemeClr val="bg1"/>
                </a:solidFill>
              </a:defRPr>
            </a:lvl1pPr>
            <a:lvl2pPr algn="r">
              <a:defRPr sz="3400" b="0" cap="all">
                <a:solidFill>
                  <a:schemeClr val="bg1"/>
                </a:solidFill>
              </a:defRPr>
            </a:lvl2pPr>
          </a:lstStyle>
          <a:p>
            <a:pPr lvl="0"/>
            <a:r>
              <a:rPr lang="fr-FR" dirty="0"/>
              <a:t>TITRE</a:t>
            </a:r>
          </a:p>
          <a:p>
            <a:pPr lvl="1"/>
            <a:r>
              <a:rPr lang="fr-FR" dirty="0"/>
              <a:t>TITRE</a:t>
            </a:r>
          </a:p>
        </p:txBody>
      </p:sp>
      <p:pic>
        <p:nvPicPr>
          <p:cNvPr id="14" name="Image 13" descr="logo_couv_lill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000" y="612001"/>
            <a:ext cx="3134400" cy="1385065"/>
          </a:xfrm>
          <a:prstGeom prst="rect">
            <a:avLst/>
          </a:prstGeom>
        </p:spPr>
      </p:pic>
    </p:spTree>
    <p:extLst>
      <p:ext uri="{BB962C8B-B14F-4D97-AF65-F5344CB8AC3E}">
        <p14:creationId xmlns:p14="http://schemas.microsoft.com/office/powerpoint/2010/main" val="3297655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hapitre">
    <p:spTree>
      <p:nvGrpSpPr>
        <p:cNvPr id="1" name=""/>
        <p:cNvGrpSpPr/>
        <p:nvPr/>
      </p:nvGrpSpPr>
      <p:grpSpPr>
        <a:xfrm>
          <a:off x="0" y="0"/>
          <a:ext cx="0" cy="0"/>
          <a:chOff x="0" y="0"/>
          <a:chExt cx="0" cy="0"/>
        </a:xfrm>
      </p:grpSpPr>
      <p:sp>
        <p:nvSpPr>
          <p:cNvPr id="16" name="Rectangle 15"/>
          <p:cNvSpPr/>
          <p:nvPr/>
        </p:nvSpPr>
        <p:spPr bwMode="gray">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4" name="Freeform 6"/>
          <p:cNvSpPr>
            <a:spLocks/>
          </p:cNvSpPr>
          <p:nvPr/>
        </p:nvSpPr>
        <p:spPr bwMode="gray">
          <a:xfrm>
            <a:off x="1830918" y="0"/>
            <a:ext cx="10375900" cy="6867525"/>
          </a:xfrm>
          <a:custGeom>
            <a:avLst/>
            <a:gdLst>
              <a:gd name="T0" fmla="*/ 3359 w 8160"/>
              <a:gd name="T1" fmla="*/ 0 h 7199"/>
              <a:gd name="T2" fmla="*/ 3359 w 8160"/>
              <a:gd name="T3" fmla="*/ 0 h 7199"/>
              <a:gd name="T4" fmla="*/ 0 w 8160"/>
              <a:gd name="T5" fmla="*/ 3357 h 7199"/>
              <a:gd name="T6" fmla="*/ 3841 w 8160"/>
              <a:gd name="T7" fmla="*/ 7199 h 7199"/>
              <a:gd name="T8" fmla="*/ 8160 w 8160"/>
              <a:gd name="T9" fmla="*/ 7199 h 7199"/>
              <a:gd name="T10" fmla="*/ 8160 w 8160"/>
              <a:gd name="T11" fmla="*/ 0 h 7199"/>
              <a:gd name="T12" fmla="*/ 3359 w 8160"/>
              <a:gd name="T13" fmla="*/ 0 h 7199"/>
            </a:gdLst>
            <a:ahLst/>
            <a:cxnLst>
              <a:cxn ang="0">
                <a:pos x="T0" y="T1"/>
              </a:cxn>
              <a:cxn ang="0">
                <a:pos x="T2" y="T3"/>
              </a:cxn>
              <a:cxn ang="0">
                <a:pos x="T4" y="T5"/>
              </a:cxn>
              <a:cxn ang="0">
                <a:pos x="T6" y="T7"/>
              </a:cxn>
              <a:cxn ang="0">
                <a:pos x="T8" y="T9"/>
              </a:cxn>
              <a:cxn ang="0">
                <a:pos x="T10" y="T11"/>
              </a:cxn>
              <a:cxn ang="0">
                <a:pos x="T12" y="T13"/>
              </a:cxn>
            </a:cxnLst>
            <a:rect l="0" t="0" r="r" b="b"/>
            <a:pathLst>
              <a:path w="8160" h="7199">
                <a:moveTo>
                  <a:pt x="3359" y="0"/>
                </a:moveTo>
                <a:lnTo>
                  <a:pt x="3359" y="0"/>
                </a:lnTo>
                <a:lnTo>
                  <a:pt x="0" y="3357"/>
                </a:lnTo>
                <a:lnTo>
                  <a:pt x="3841" y="7199"/>
                </a:lnTo>
                <a:lnTo>
                  <a:pt x="8160" y="7199"/>
                </a:lnTo>
                <a:lnTo>
                  <a:pt x="8160" y="0"/>
                </a:lnTo>
                <a:lnTo>
                  <a:pt x="335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sz="1800"/>
          </a:p>
        </p:txBody>
      </p:sp>
      <p:sp>
        <p:nvSpPr>
          <p:cNvPr id="13" name="Freeform 5"/>
          <p:cNvSpPr>
            <a:spLocks/>
          </p:cNvSpPr>
          <p:nvPr/>
        </p:nvSpPr>
        <p:spPr bwMode="gray">
          <a:xfrm>
            <a:off x="1" y="1828800"/>
            <a:ext cx="6718300" cy="5037138"/>
          </a:xfrm>
          <a:custGeom>
            <a:avLst/>
            <a:gdLst>
              <a:gd name="T0" fmla="*/ 0 w 5283"/>
              <a:gd name="T1" fmla="*/ 5281 h 5281"/>
              <a:gd name="T2" fmla="*/ 0 w 5283"/>
              <a:gd name="T3" fmla="*/ 5281 h 5281"/>
              <a:gd name="T4" fmla="*/ 5283 w 5283"/>
              <a:gd name="T5" fmla="*/ 5281 h 5281"/>
              <a:gd name="T6" fmla="*/ 0 w 5283"/>
              <a:gd name="T7" fmla="*/ 0 h 5281"/>
              <a:gd name="T8" fmla="*/ 0 w 5283"/>
              <a:gd name="T9" fmla="*/ 5281 h 5281"/>
            </a:gdLst>
            <a:ahLst/>
            <a:cxnLst>
              <a:cxn ang="0">
                <a:pos x="T0" y="T1"/>
              </a:cxn>
              <a:cxn ang="0">
                <a:pos x="T2" y="T3"/>
              </a:cxn>
              <a:cxn ang="0">
                <a:pos x="T4" y="T5"/>
              </a:cxn>
              <a:cxn ang="0">
                <a:pos x="T6" y="T7"/>
              </a:cxn>
              <a:cxn ang="0">
                <a:pos x="T8" y="T9"/>
              </a:cxn>
            </a:cxnLst>
            <a:rect l="0" t="0" r="r" b="b"/>
            <a:pathLst>
              <a:path w="5283" h="5281">
                <a:moveTo>
                  <a:pt x="0" y="5281"/>
                </a:moveTo>
                <a:lnTo>
                  <a:pt x="0" y="5281"/>
                </a:lnTo>
                <a:lnTo>
                  <a:pt x="5283" y="5281"/>
                </a:lnTo>
                <a:lnTo>
                  <a:pt x="0" y="0"/>
                </a:lnTo>
                <a:lnTo>
                  <a:pt x="0" y="528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sz="1800"/>
          </a:p>
        </p:txBody>
      </p:sp>
      <p:sp>
        <p:nvSpPr>
          <p:cNvPr id="8" name="Espace réservé de la date 7"/>
          <p:cNvSpPr>
            <a:spLocks noGrp="1"/>
          </p:cNvSpPr>
          <p:nvPr>
            <p:ph type="dt" sz="half" idx="10"/>
          </p:nvPr>
        </p:nvSpPr>
        <p:spPr bwMode="gray">
          <a:xfrm>
            <a:off x="-1" y="6669360"/>
            <a:ext cx="353485" cy="180000"/>
          </a:xfrm>
        </p:spPr>
        <p:txBody>
          <a:bodyPr/>
          <a:lstStyle>
            <a:lvl1pPr>
              <a:defRPr>
                <a:solidFill>
                  <a:schemeClr val="bg1">
                    <a:alpha val="0"/>
                  </a:schemeClr>
                </a:solidFill>
              </a:defRPr>
            </a:lvl1pPr>
          </a:lstStyle>
          <a:p>
            <a:fld id="{89EDAC4C-1B7C-EE4D-9166-395385868EC8}" type="datetimeFigureOut">
              <a:rPr lang="fr-FR" smtClean="0"/>
              <a:t>28/08/2023</a:t>
            </a:fld>
            <a:endParaRPr lang="fr-FR"/>
          </a:p>
        </p:txBody>
      </p:sp>
      <p:sp>
        <p:nvSpPr>
          <p:cNvPr id="11" name="Espace réservé du numéro de diapositive 10"/>
          <p:cNvSpPr>
            <a:spLocks noGrp="1"/>
          </p:cNvSpPr>
          <p:nvPr>
            <p:ph type="sldNum" sz="quarter" idx="11"/>
          </p:nvPr>
        </p:nvSpPr>
        <p:spPr bwMode="gray">
          <a:xfrm>
            <a:off x="-1" y="6669360"/>
            <a:ext cx="355200" cy="180000"/>
          </a:xfrm>
        </p:spPr>
        <p:txBody>
          <a:bodyPr/>
          <a:lstStyle>
            <a:lvl1pPr>
              <a:defRPr sz="100">
                <a:solidFill>
                  <a:schemeClr val="bg1">
                    <a:alpha val="0"/>
                  </a:schemeClr>
                </a:solidFill>
              </a:defRPr>
            </a:lvl1pPr>
          </a:lstStyle>
          <a:p>
            <a:fld id="{405CE647-4632-B543-B488-107B912A74E1}" type="slidenum">
              <a:rPr lang="fr-FR" smtClean="0"/>
              <a:t>‹N°›</a:t>
            </a:fld>
            <a:endParaRPr lang="fr-FR"/>
          </a:p>
        </p:txBody>
      </p:sp>
      <p:sp>
        <p:nvSpPr>
          <p:cNvPr id="12" name="Espace réservé du pied de page 11"/>
          <p:cNvSpPr>
            <a:spLocks noGrp="1"/>
          </p:cNvSpPr>
          <p:nvPr>
            <p:ph type="ftr" sz="quarter" idx="12"/>
          </p:nvPr>
        </p:nvSpPr>
        <p:spPr bwMode="gray">
          <a:xfrm>
            <a:off x="-1" y="6669360"/>
            <a:ext cx="355200" cy="180000"/>
          </a:xfrm>
        </p:spPr>
        <p:txBody>
          <a:bodyPr/>
          <a:lstStyle>
            <a:lvl1pPr>
              <a:defRPr sz="100">
                <a:solidFill>
                  <a:schemeClr val="bg1">
                    <a:alpha val="0"/>
                  </a:schemeClr>
                </a:solidFill>
              </a:defRPr>
            </a:lvl1pPr>
          </a:lstStyle>
          <a:p>
            <a:endParaRPr lang="fr-FR"/>
          </a:p>
        </p:txBody>
      </p:sp>
      <p:sp>
        <p:nvSpPr>
          <p:cNvPr id="15" name="Espace réservé du texte 3"/>
          <p:cNvSpPr>
            <a:spLocks noGrp="1"/>
          </p:cNvSpPr>
          <p:nvPr>
            <p:ph type="body" sz="quarter" idx="13" hasCustomPrompt="1"/>
          </p:nvPr>
        </p:nvSpPr>
        <p:spPr bwMode="gray">
          <a:xfrm>
            <a:off x="1830919" y="917575"/>
            <a:ext cx="9525000" cy="3852000"/>
          </a:xfrm>
        </p:spPr>
        <p:txBody>
          <a:bodyPr anchor="ctr" anchorCtr="0"/>
          <a:lstStyle>
            <a:lvl1pPr algn="r">
              <a:defRPr sz="3400" b="0" cap="all">
                <a:solidFill>
                  <a:schemeClr val="bg1"/>
                </a:solidFill>
              </a:defRPr>
            </a:lvl1pPr>
            <a:lvl2pPr algn="r">
              <a:defRPr sz="3400" b="1" cap="all">
                <a:solidFill>
                  <a:schemeClr val="bg1"/>
                </a:solidFill>
              </a:defRPr>
            </a:lvl2pPr>
          </a:lstStyle>
          <a:p>
            <a:pPr lvl="0"/>
            <a:r>
              <a:rPr lang="fr-FR" dirty="0"/>
              <a:t>Chapitre</a:t>
            </a:r>
          </a:p>
          <a:p>
            <a:pPr lvl="1"/>
            <a:r>
              <a:rPr lang="fr-FR" dirty="0"/>
              <a:t>Chapitre</a:t>
            </a:r>
          </a:p>
        </p:txBody>
      </p:sp>
      <p:pic>
        <p:nvPicPr>
          <p:cNvPr id="17" name="Image 16" descr="logo_couv_lill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000" y="5540400"/>
            <a:ext cx="1598400" cy="706320"/>
          </a:xfrm>
          <a:prstGeom prst="rect">
            <a:avLst/>
          </a:prstGeom>
        </p:spPr>
      </p:pic>
    </p:spTree>
    <p:extLst>
      <p:ext uri="{BB962C8B-B14F-4D97-AF65-F5344CB8AC3E}">
        <p14:creationId xmlns:p14="http://schemas.microsoft.com/office/powerpoint/2010/main" val="623469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ommaire">
    <p:spTree>
      <p:nvGrpSpPr>
        <p:cNvPr id="1" name=""/>
        <p:cNvGrpSpPr/>
        <p:nvPr/>
      </p:nvGrpSpPr>
      <p:grpSpPr>
        <a:xfrm>
          <a:off x="0" y="0"/>
          <a:ext cx="0" cy="0"/>
          <a:chOff x="0" y="0"/>
          <a:chExt cx="0" cy="0"/>
        </a:xfrm>
      </p:grpSpPr>
      <p:sp>
        <p:nvSpPr>
          <p:cNvPr id="13" name="Rectangle 12"/>
          <p:cNvSpPr/>
          <p:nvPr/>
        </p:nvSpPr>
        <p:spPr bwMode="gray">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7" name="Freeform 5"/>
          <p:cNvSpPr>
            <a:spLocks/>
          </p:cNvSpPr>
          <p:nvPr/>
        </p:nvSpPr>
        <p:spPr bwMode="gray">
          <a:xfrm>
            <a:off x="1830918" y="0"/>
            <a:ext cx="10375900" cy="6867525"/>
          </a:xfrm>
          <a:custGeom>
            <a:avLst/>
            <a:gdLst>
              <a:gd name="T0" fmla="*/ 3359 w 8160"/>
              <a:gd name="T1" fmla="*/ 0 h 7199"/>
              <a:gd name="T2" fmla="*/ 3359 w 8160"/>
              <a:gd name="T3" fmla="*/ 0 h 7199"/>
              <a:gd name="T4" fmla="*/ 0 w 8160"/>
              <a:gd name="T5" fmla="*/ 3357 h 7199"/>
              <a:gd name="T6" fmla="*/ 3841 w 8160"/>
              <a:gd name="T7" fmla="*/ 7199 h 7199"/>
              <a:gd name="T8" fmla="*/ 8160 w 8160"/>
              <a:gd name="T9" fmla="*/ 7199 h 7199"/>
              <a:gd name="T10" fmla="*/ 8160 w 8160"/>
              <a:gd name="T11" fmla="*/ 0 h 7199"/>
              <a:gd name="T12" fmla="*/ 3359 w 8160"/>
              <a:gd name="T13" fmla="*/ 0 h 7199"/>
            </a:gdLst>
            <a:ahLst/>
            <a:cxnLst>
              <a:cxn ang="0">
                <a:pos x="T0" y="T1"/>
              </a:cxn>
              <a:cxn ang="0">
                <a:pos x="T2" y="T3"/>
              </a:cxn>
              <a:cxn ang="0">
                <a:pos x="T4" y="T5"/>
              </a:cxn>
              <a:cxn ang="0">
                <a:pos x="T6" y="T7"/>
              </a:cxn>
              <a:cxn ang="0">
                <a:pos x="T8" y="T9"/>
              </a:cxn>
              <a:cxn ang="0">
                <a:pos x="T10" y="T11"/>
              </a:cxn>
              <a:cxn ang="0">
                <a:pos x="T12" y="T13"/>
              </a:cxn>
            </a:cxnLst>
            <a:rect l="0" t="0" r="r" b="b"/>
            <a:pathLst>
              <a:path w="8160" h="7199">
                <a:moveTo>
                  <a:pt x="3359" y="0"/>
                </a:moveTo>
                <a:lnTo>
                  <a:pt x="3359" y="0"/>
                </a:lnTo>
                <a:lnTo>
                  <a:pt x="0" y="3357"/>
                </a:lnTo>
                <a:lnTo>
                  <a:pt x="3841" y="7199"/>
                </a:lnTo>
                <a:lnTo>
                  <a:pt x="8160" y="7199"/>
                </a:lnTo>
                <a:lnTo>
                  <a:pt x="8160" y="0"/>
                </a:lnTo>
                <a:lnTo>
                  <a:pt x="335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sz="1800"/>
          </a:p>
        </p:txBody>
      </p:sp>
      <p:sp>
        <p:nvSpPr>
          <p:cNvPr id="9" name="Freeform 6"/>
          <p:cNvSpPr>
            <a:spLocks/>
          </p:cNvSpPr>
          <p:nvPr/>
        </p:nvSpPr>
        <p:spPr bwMode="gray">
          <a:xfrm>
            <a:off x="1" y="3201988"/>
            <a:ext cx="6718300" cy="3663950"/>
          </a:xfrm>
          <a:custGeom>
            <a:avLst/>
            <a:gdLst>
              <a:gd name="T0" fmla="*/ 0 w 5283"/>
              <a:gd name="T1" fmla="*/ 1441 h 3841"/>
              <a:gd name="T2" fmla="*/ 0 w 5283"/>
              <a:gd name="T3" fmla="*/ 1441 h 3841"/>
              <a:gd name="T4" fmla="*/ 0 w 5283"/>
              <a:gd name="T5" fmla="*/ 3841 h 3841"/>
              <a:gd name="T6" fmla="*/ 5283 w 5283"/>
              <a:gd name="T7" fmla="*/ 3841 h 3841"/>
              <a:gd name="T8" fmla="*/ 1440 w 5283"/>
              <a:gd name="T9" fmla="*/ 0 h 3841"/>
              <a:gd name="T10" fmla="*/ 0 w 5283"/>
              <a:gd name="T11" fmla="*/ 1441 h 3841"/>
            </a:gdLst>
            <a:ahLst/>
            <a:cxnLst>
              <a:cxn ang="0">
                <a:pos x="T0" y="T1"/>
              </a:cxn>
              <a:cxn ang="0">
                <a:pos x="T2" y="T3"/>
              </a:cxn>
              <a:cxn ang="0">
                <a:pos x="T4" y="T5"/>
              </a:cxn>
              <a:cxn ang="0">
                <a:pos x="T6" y="T7"/>
              </a:cxn>
              <a:cxn ang="0">
                <a:pos x="T8" y="T9"/>
              </a:cxn>
              <a:cxn ang="0">
                <a:pos x="T10" y="T11"/>
              </a:cxn>
            </a:cxnLst>
            <a:rect l="0" t="0" r="r" b="b"/>
            <a:pathLst>
              <a:path w="5283" h="3841">
                <a:moveTo>
                  <a:pt x="0" y="1441"/>
                </a:moveTo>
                <a:lnTo>
                  <a:pt x="0" y="1441"/>
                </a:lnTo>
                <a:lnTo>
                  <a:pt x="0" y="3841"/>
                </a:lnTo>
                <a:lnTo>
                  <a:pt x="5283" y="3841"/>
                </a:lnTo>
                <a:lnTo>
                  <a:pt x="1440" y="0"/>
                </a:lnTo>
                <a:lnTo>
                  <a:pt x="0" y="1441"/>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sz="1800"/>
          </a:p>
        </p:txBody>
      </p:sp>
      <p:sp>
        <p:nvSpPr>
          <p:cNvPr id="8" name="Espace réservé de la date 7"/>
          <p:cNvSpPr>
            <a:spLocks noGrp="1"/>
          </p:cNvSpPr>
          <p:nvPr>
            <p:ph type="dt" sz="half" idx="10"/>
          </p:nvPr>
        </p:nvSpPr>
        <p:spPr bwMode="gray">
          <a:xfrm>
            <a:off x="-1" y="6669360"/>
            <a:ext cx="353485" cy="180000"/>
          </a:xfrm>
        </p:spPr>
        <p:txBody>
          <a:bodyPr/>
          <a:lstStyle>
            <a:lvl1pPr>
              <a:defRPr>
                <a:solidFill>
                  <a:schemeClr val="bg1">
                    <a:alpha val="0"/>
                  </a:schemeClr>
                </a:solidFill>
              </a:defRPr>
            </a:lvl1pPr>
          </a:lstStyle>
          <a:p>
            <a:fld id="{89EDAC4C-1B7C-EE4D-9166-395385868EC8}" type="datetimeFigureOut">
              <a:rPr lang="fr-FR" smtClean="0"/>
              <a:t>28/08/2023</a:t>
            </a:fld>
            <a:endParaRPr lang="fr-FR"/>
          </a:p>
        </p:txBody>
      </p:sp>
      <p:sp>
        <p:nvSpPr>
          <p:cNvPr id="11" name="Espace réservé du numéro de diapositive 10"/>
          <p:cNvSpPr>
            <a:spLocks noGrp="1"/>
          </p:cNvSpPr>
          <p:nvPr>
            <p:ph type="sldNum" sz="quarter" idx="11"/>
          </p:nvPr>
        </p:nvSpPr>
        <p:spPr bwMode="gray">
          <a:xfrm>
            <a:off x="-1" y="6669360"/>
            <a:ext cx="355200" cy="180000"/>
          </a:xfrm>
        </p:spPr>
        <p:txBody>
          <a:bodyPr/>
          <a:lstStyle>
            <a:lvl1pPr>
              <a:defRPr sz="100">
                <a:solidFill>
                  <a:schemeClr val="bg1">
                    <a:alpha val="0"/>
                  </a:schemeClr>
                </a:solidFill>
              </a:defRPr>
            </a:lvl1pPr>
          </a:lstStyle>
          <a:p>
            <a:fld id="{405CE647-4632-B543-B488-107B912A74E1}" type="slidenum">
              <a:rPr lang="fr-FR" smtClean="0"/>
              <a:t>‹N°›</a:t>
            </a:fld>
            <a:endParaRPr lang="fr-FR"/>
          </a:p>
        </p:txBody>
      </p:sp>
      <p:sp>
        <p:nvSpPr>
          <p:cNvPr id="12" name="Espace réservé du pied de page 11"/>
          <p:cNvSpPr>
            <a:spLocks noGrp="1"/>
          </p:cNvSpPr>
          <p:nvPr>
            <p:ph type="ftr" sz="quarter" idx="12"/>
          </p:nvPr>
        </p:nvSpPr>
        <p:spPr bwMode="gray">
          <a:xfrm>
            <a:off x="-1" y="6669360"/>
            <a:ext cx="355200" cy="180000"/>
          </a:xfrm>
        </p:spPr>
        <p:txBody>
          <a:bodyPr/>
          <a:lstStyle>
            <a:lvl1pPr>
              <a:defRPr sz="100">
                <a:solidFill>
                  <a:schemeClr val="bg1">
                    <a:alpha val="0"/>
                  </a:schemeClr>
                </a:solidFill>
              </a:defRPr>
            </a:lvl1pPr>
          </a:lstStyle>
          <a:p>
            <a:endParaRPr lang="fr-FR"/>
          </a:p>
        </p:txBody>
      </p:sp>
      <p:sp>
        <p:nvSpPr>
          <p:cNvPr id="4" name="Espace réservé du texte 3"/>
          <p:cNvSpPr>
            <a:spLocks noGrp="1"/>
          </p:cNvSpPr>
          <p:nvPr>
            <p:ph type="body" sz="quarter" idx="13" hasCustomPrompt="1"/>
          </p:nvPr>
        </p:nvSpPr>
        <p:spPr bwMode="gray">
          <a:xfrm>
            <a:off x="7808384" y="1264568"/>
            <a:ext cx="4055533" cy="4896544"/>
          </a:xfrm>
        </p:spPr>
        <p:txBody>
          <a:bodyPr anchor="t" anchorCtr="0"/>
          <a:lstStyle>
            <a:lvl1pPr marL="342900" indent="-342900" algn="l">
              <a:spcBef>
                <a:spcPts val="2400"/>
              </a:spcBef>
              <a:spcAft>
                <a:spcPts val="300"/>
              </a:spcAft>
              <a:buClr>
                <a:schemeClr val="bg2"/>
              </a:buClr>
              <a:buSzPct val="100000"/>
              <a:buFont typeface="+mj-lt"/>
              <a:buAutoNum type="arabicPeriod"/>
              <a:defRPr sz="1650" b="1" cap="all">
                <a:solidFill>
                  <a:schemeClr val="bg2"/>
                </a:solidFill>
              </a:defRPr>
            </a:lvl1pPr>
            <a:lvl2pPr marL="342000" indent="0" algn="l">
              <a:lnSpc>
                <a:spcPct val="130000"/>
              </a:lnSpc>
              <a:defRPr sz="1200" b="0" cap="none" baseline="0">
                <a:solidFill>
                  <a:schemeClr val="accent3"/>
                </a:solidFill>
              </a:defRPr>
            </a:lvl2pPr>
          </a:lstStyle>
          <a:p>
            <a:pPr lvl="0"/>
            <a:r>
              <a:rPr lang="fr-FR" dirty="0"/>
              <a:t>Texte de niveau 1</a:t>
            </a:r>
          </a:p>
          <a:p>
            <a:pPr lvl="1"/>
            <a:r>
              <a:rPr lang="fr-FR" dirty="0"/>
              <a:t>1.1 Deuxième niveau</a:t>
            </a:r>
          </a:p>
        </p:txBody>
      </p:sp>
      <p:sp>
        <p:nvSpPr>
          <p:cNvPr id="3" name="Titre 2"/>
          <p:cNvSpPr>
            <a:spLocks noGrp="1"/>
          </p:cNvSpPr>
          <p:nvPr>
            <p:ph type="title" hasCustomPrompt="1"/>
          </p:nvPr>
        </p:nvSpPr>
        <p:spPr bwMode="gray">
          <a:xfrm>
            <a:off x="823385" y="843733"/>
            <a:ext cx="3544424" cy="453603"/>
          </a:xfrm>
        </p:spPr>
        <p:txBody>
          <a:bodyPr/>
          <a:lstStyle>
            <a:lvl1pPr>
              <a:defRPr sz="2500" b="1" cap="all" baseline="0">
                <a:solidFill>
                  <a:schemeClr val="bg1"/>
                </a:solidFill>
              </a:defRPr>
            </a:lvl1pPr>
          </a:lstStyle>
          <a:p>
            <a:r>
              <a:rPr lang="fr-FR" dirty="0"/>
              <a:t>Titre</a:t>
            </a:r>
          </a:p>
        </p:txBody>
      </p:sp>
      <p:pic>
        <p:nvPicPr>
          <p:cNvPr id="14" name="Image 13" descr="logo_couv_lill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000" y="5540400"/>
            <a:ext cx="1598400" cy="706320"/>
          </a:xfrm>
          <a:prstGeom prst="rect">
            <a:avLst/>
          </a:prstGeom>
        </p:spPr>
      </p:pic>
    </p:spTree>
    <p:extLst>
      <p:ext uri="{BB962C8B-B14F-4D97-AF65-F5344CB8AC3E}">
        <p14:creationId xmlns:p14="http://schemas.microsoft.com/office/powerpoint/2010/main" val="355118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fr-FR" noProof="0" dirty="0"/>
              <a:t>Chapitre 0 : Titre</a:t>
            </a:r>
            <a:endParaRPr lang="fr-FR" dirty="0"/>
          </a:p>
        </p:txBody>
      </p:sp>
      <p:sp>
        <p:nvSpPr>
          <p:cNvPr id="4" name="Espace réservé de la date 3"/>
          <p:cNvSpPr>
            <a:spLocks noGrp="1"/>
          </p:cNvSpPr>
          <p:nvPr>
            <p:ph type="dt" sz="half" idx="10"/>
          </p:nvPr>
        </p:nvSpPr>
        <p:spPr bwMode="gray"/>
        <p:txBody>
          <a:bodyPr/>
          <a:lstStyle/>
          <a:p>
            <a:fld id="{89EDAC4C-1B7C-EE4D-9166-395385868EC8}" type="datetimeFigureOut">
              <a:rPr lang="fr-FR" smtClean="0"/>
              <a:t>28/08/2023</a:t>
            </a:fld>
            <a:endParaRPr lang="fr-FR"/>
          </a:p>
        </p:txBody>
      </p:sp>
      <p:sp>
        <p:nvSpPr>
          <p:cNvPr id="5" name="Espace réservé du pied de page 4"/>
          <p:cNvSpPr>
            <a:spLocks noGrp="1"/>
          </p:cNvSpPr>
          <p:nvPr>
            <p:ph type="ftr" sz="quarter" idx="11"/>
          </p:nvPr>
        </p:nvSpPr>
        <p:spPr bwMode="gray"/>
        <p:txBody>
          <a:bodyPr/>
          <a:lstStyle/>
          <a:p>
            <a:endParaRPr lang="fr-FR"/>
          </a:p>
        </p:txBody>
      </p:sp>
      <p:sp>
        <p:nvSpPr>
          <p:cNvPr id="6" name="Espace réservé du numéro de diapositive 5"/>
          <p:cNvSpPr>
            <a:spLocks noGrp="1"/>
          </p:cNvSpPr>
          <p:nvPr>
            <p:ph type="sldNum" sz="quarter" idx="12"/>
          </p:nvPr>
        </p:nvSpPr>
        <p:spPr bwMode="gray"/>
        <p:txBody>
          <a:bodyPr/>
          <a:lstStyle/>
          <a:p>
            <a:fld id="{405CE647-4632-B543-B488-107B912A74E1}" type="slidenum">
              <a:rPr lang="fr-FR" smtClean="0"/>
              <a:t>‹N°›</a:t>
            </a:fld>
            <a:endParaRPr lang="fr-FR"/>
          </a:p>
        </p:txBody>
      </p:sp>
      <p:sp>
        <p:nvSpPr>
          <p:cNvPr id="9" name="Espace réservé du texte 8"/>
          <p:cNvSpPr>
            <a:spLocks noGrp="1"/>
          </p:cNvSpPr>
          <p:nvPr>
            <p:ph type="body" sz="quarter" idx="13" hasCustomPrompt="1"/>
          </p:nvPr>
        </p:nvSpPr>
        <p:spPr bwMode="gray">
          <a:xfrm>
            <a:off x="825600" y="464400"/>
            <a:ext cx="9360000" cy="453600"/>
          </a:xfrm>
        </p:spPr>
        <p:txBody>
          <a:bodyPr/>
          <a:lstStyle>
            <a:lvl1pPr>
              <a:defRPr sz="1200" cap="none" baseline="0">
                <a:solidFill>
                  <a:schemeClr val="tx1"/>
                </a:solidFill>
              </a:defRPr>
            </a:lvl1pPr>
          </a:lstStyle>
          <a:p>
            <a:pPr lvl="0"/>
            <a:r>
              <a:rPr lang="fr-FR" dirty="0"/>
              <a:t>0.0 Titre</a:t>
            </a:r>
          </a:p>
        </p:txBody>
      </p:sp>
      <p:sp>
        <p:nvSpPr>
          <p:cNvPr id="11" name="Espace réservé du contenu 2"/>
          <p:cNvSpPr>
            <a:spLocks noGrp="1"/>
          </p:cNvSpPr>
          <p:nvPr>
            <p:ph idx="14"/>
          </p:nvPr>
        </p:nvSpPr>
        <p:spPr bwMode="gray">
          <a:xfrm>
            <a:off x="823384" y="1512888"/>
            <a:ext cx="10532533" cy="42926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2780410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re et contenu visuel &amp; logo">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fld id="{89EDAC4C-1B7C-EE4D-9166-395385868EC8}" type="datetimeFigureOut">
              <a:rPr lang="fr-FR" smtClean="0"/>
              <a:t>28/08/2023</a:t>
            </a:fld>
            <a:endParaRPr lang="fr-FR"/>
          </a:p>
        </p:txBody>
      </p:sp>
      <p:sp>
        <p:nvSpPr>
          <p:cNvPr id="12" name="Espace réservé du numéro de diapositive 11"/>
          <p:cNvSpPr>
            <a:spLocks noGrp="1"/>
          </p:cNvSpPr>
          <p:nvPr>
            <p:ph type="sldNum" sz="quarter" idx="11"/>
          </p:nvPr>
        </p:nvSpPr>
        <p:spPr bwMode="gray">
          <a:xfrm>
            <a:off x="10224459" y="260648"/>
            <a:ext cx="1131460" cy="404812"/>
          </a:xfrm>
        </p:spPr>
        <p:txBody>
          <a:bodyPr/>
          <a:lstStyle/>
          <a:p>
            <a:fld id="{405CE647-4632-B543-B488-107B912A74E1}" type="slidenum">
              <a:rPr lang="fr-FR" smtClean="0"/>
              <a:t>‹N°›</a:t>
            </a:fld>
            <a:endParaRPr lang="fr-FR"/>
          </a:p>
        </p:txBody>
      </p:sp>
      <p:sp>
        <p:nvSpPr>
          <p:cNvPr id="13" name="Espace réservé du pied de page 12"/>
          <p:cNvSpPr>
            <a:spLocks noGrp="1"/>
          </p:cNvSpPr>
          <p:nvPr>
            <p:ph type="ftr" sz="quarter" idx="12"/>
          </p:nvPr>
        </p:nvSpPr>
        <p:spPr bwMode="gray"/>
        <p:txBody>
          <a:bodyPr/>
          <a:lstStyle/>
          <a:p>
            <a:endParaRPr lang="fr-FR"/>
          </a:p>
        </p:txBody>
      </p:sp>
      <p:sp>
        <p:nvSpPr>
          <p:cNvPr id="9" name="Espace réservé pour une image  10"/>
          <p:cNvSpPr>
            <a:spLocks noGrp="1"/>
          </p:cNvSpPr>
          <p:nvPr>
            <p:ph type="pic" sz="quarter" idx="13" hasCustomPrompt="1"/>
          </p:nvPr>
        </p:nvSpPr>
        <p:spPr bwMode="gray">
          <a:xfrm>
            <a:off x="815999" y="1512889"/>
            <a:ext cx="6499200" cy="3976686"/>
          </a:xfrm>
        </p:spPr>
        <p:txBody>
          <a:bodyPr tIns="900000" anchor="ctr" anchorCtr="0"/>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a:solidFill>
                  <a:schemeClr val="tx1"/>
                </a:solidFill>
              </a:defRPr>
            </a:lvl1pPr>
          </a:lstStyle>
          <a:p>
            <a:r>
              <a:rPr lang="fr-FR" noProof="0" dirty="0"/>
              <a:t>Sélectionner l’icône pour insérer une image</a:t>
            </a:r>
          </a:p>
        </p:txBody>
      </p:sp>
      <p:sp>
        <p:nvSpPr>
          <p:cNvPr id="10" name="Espace réservé pour une image  10"/>
          <p:cNvSpPr>
            <a:spLocks noGrp="1"/>
          </p:cNvSpPr>
          <p:nvPr>
            <p:ph type="pic" sz="quarter" idx="15" hasCustomPrompt="1"/>
          </p:nvPr>
        </p:nvSpPr>
        <p:spPr bwMode="gray">
          <a:xfrm>
            <a:off x="10410317" y="6061075"/>
            <a:ext cx="945600" cy="385200"/>
          </a:xfrm>
        </p:spPr>
        <p:txBody>
          <a:bodyPr tIns="0" anchor="ctr" anchorCtr="0"/>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a:solidFill>
                  <a:schemeClr val="tx1"/>
                </a:solidFill>
              </a:defRPr>
            </a:lvl1pPr>
          </a:lstStyle>
          <a:p>
            <a:r>
              <a:rPr lang="fr-FR" noProof="0" dirty="0"/>
              <a:t>Logotype</a:t>
            </a:r>
            <a:br>
              <a:rPr lang="fr-FR" noProof="0" dirty="0"/>
            </a:br>
            <a:r>
              <a:rPr lang="fr-FR" noProof="0" dirty="0"/>
              <a:t>partenaire</a:t>
            </a:r>
          </a:p>
        </p:txBody>
      </p:sp>
      <p:sp>
        <p:nvSpPr>
          <p:cNvPr id="4" name="Titre 3"/>
          <p:cNvSpPr>
            <a:spLocks noGrp="1"/>
          </p:cNvSpPr>
          <p:nvPr>
            <p:ph type="title" hasCustomPrompt="1"/>
          </p:nvPr>
        </p:nvSpPr>
        <p:spPr bwMode="gray"/>
        <p:txBody>
          <a:bodyPr/>
          <a:lstStyle/>
          <a:p>
            <a:r>
              <a:rPr lang="fr-FR" noProof="0" dirty="0"/>
              <a:t>Chapitre 0 : Titre</a:t>
            </a:r>
            <a:endParaRPr lang="fr-FR" dirty="0"/>
          </a:p>
        </p:txBody>
      </p:sp>
      <p:sp>
        <p:nvSpPr>
          <p:cNvPr id="14" name="Espace réservé du texte 8"/>
          <p:cNvSpPr>
            <a:spLocks noGrp="1"/>
          </p:cNvSpPr>
          <p:nvPr>
            <p:ph type="body" sz="quarter" idx="14" hasCustomPrompt="1"/>
          </p:nvPr>
        </p:nvSpPr>
        <p:spPr bwMode="gray">
          <a:xfrm>
            <a:off x="825600" y="464400"/>
            <a:ext cx="9360000" cy="453600"/>
          </a:xfrm>
        </p:spPr>
        <p:txBody>
          <a:bodyPr/>
          <a:lstStyle>
            <a:lvl1pPr>
              <a:defRPr sz="1200" cap="none" baseline="0">
                <a:solidFill>
                  <a:schemeClr val="tx1"/>
                </a:solidFill>
              </a:defRPr>
            </a:lvl1pPr>
          </a:lstStyle>
          <a:p>
            <a:pPr lvl="0"/>
            <a:r>
              <a:rPr lang="fr-FR" dirty="0"/>
              <a:t>0.0 Titre</a:t>
            </a:r>
          </a:p>
        </p:txBody>
      </p:sp>
      <p:sp>
        <p:nvSpPr>
          <p:cNvPr id="15" name="Espace réservé du contenu 2"/>
          <p:cNvSpPr>
            <a:spLocks noGrp="1"/>
          </p:cNvSpPr>
          <p:nvPr>
            <p:ph idx="16" hasCustomPrompt="1"/>
          </p:nvPr>
        </p:nvSpPr>
        <p:spPr bwMode="gray">
          <a:xfrm>
            <a:off x="7808384" y="1512888"/>
            <a:ext cx="3547533" cy="4292600"/>
          </a:xfrm>
        </p:spPr>
        <p:txBody>
          <a:bodyPr/>
          <a:lstStyle>
            <a:lvl2pPr>
              <a:defRPr/>
            </a:lvl2pPr>
            <a:lvl3pPr>
              <a:defRPr/>
            </a:lvl3pPr>
            <a:lvl4pPr>
              <a:defRPr baseline="0"/>
            </a:lvl4pPr>
            <a:lvl5pPr>
              <a:defRPr/>
            </a:lvl5p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Tree>
    <p:extLst>
      <p:ext uri="{BB962C8B-B14F-4D97-AF65-F5344CB8AC3E}">
        <p14:creationId xmlns:p14="http://schemas.microsoft.com/office/powerpoint/2010/main" val="20754641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0" y="0"/>
            <a:ext cx="12192000" cy="917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Espace réservé du titre 1"/>
          <p:cNvSpPr>
            <a:spLocks noGrp="1"/>
          </p:cNvSpPr>
          <p:nvPr>
            <p:ph type="title"/>
          </p:nvPr>
        </p:nvSpPr>
        <p:spPr bwMode="gray">
          <a:xfrm>
            <a:off x="823384" y="0"/>
            <a:ext cx="9352616" cy="439200"/>
          </a:xfrm>
          <a:prstGeom prst="rect">
            <a:avLst/>
          </a:prstGeom>
        </p:spPr>
        <p:txBody>
          <a:bodyPr vert="horz" lIns="0" tIns="0" rIns="144000" bIns="0" rtlCol="0" anchor="b" anchorCtr="0">
            <a:noAutofit/>
          </a:bodyPr>
          <a:lstStyle/>
          <a:p>
            <a:r>
              <a:rPr lang="fr-FR" noProof="0" dirty="0"/>
              <a:t>Chapitre 0 : Titre</a:t>
            </a:r>
          </a:p>
        </p:txBody>
      </p:sp>
      <p:sp>
        <p:nvSpPr>
          <p:cNvPr id="3" name="Espace réservé du texte 2"/>
          <p:cNvSpPr>
            <a:spLocks noGrp="1"/>
          </p:cNvSpPr>
          <p:nvPr>
            <p:ph type="body" idx="1"/>
          </p:nvPr>
        </p:nvSpPr>
        <p:spPr bwMode="gray">
          <a:xfrm>
            <a:off x="823384" y="1512889"/>
            <a:ext cx="10532533" cy="3976687"/>
          </a:xfrm>
          <a:prstGeom prst="rect">
            <a:avLst/>
          </a:prstGeom>
        </p:spPr>
        <p:txBody>
          <a:bodyPr vert="horz" lIns="0" tIns="0" rIns="0" bIns="0" rtlCol="0" anchor="t" anchorCtr="0">
            <a:noAutofit/>
          </a:body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4" name="Espace réservé de la date 3"/>
          <p:cNvSpPr>
            <a:spLocks noGrp="1"/>
          </p:cNvSpPr>
          <p:nvPr>
            <p:ph type="dt" sz="half" idx="2"/>
          </p:nvPr>
        </p:nvSpPr>
        <p:spPr bwMode="gray">
          <a:xfrm>
            <a:off x="-1" y="6669360"/>
            <a:ext cx="353485" cy="180000"/>
          </a:xfrm>
          <a:prstGeom prst="rect">
            <a:avLst/>
          </a:prstGeom>
        </p:spPr>
        <p:txBody>
          <a:bodyPr vert="horz" lIns="0" tIns="0" rIns="0" bIns="0" rtlCol="0" anchor="ctr" anchorCtr="0">
            <a:noAutofit/>
          </a:bodyPr>
          <a:lstStyle>
            <a:lvl1pPr algn="ctr">
              <a:defRPr sz="100">
                <a:solidFill>
                  <a:schemeClr val="bg1">
                    <a:alpha val="0"/>
                  </a:schemeClr>
                </a:solidFill>
              </a:defRPr>
            </a:lvl1pPr>
          </a:lstStyle>
          <a:p>
            <a:fld id="{89EDAC4C-1B7C-EE4D-9166-395385868EC8}" type="datetimeFigureOut">
              <a:rPr lang="fr-FR" smtClean="0"/>
              <a:t>28/08/2023</a:t>
            </a:fld>
            <a:endParaRPr lang="fr-FR"/>
          </a:p>
        </p:txBody>
      </p:sp>
      <p:sp>
        <p:nvSpPr>
          <p:cNvPr id="5" name="Espace réservé du pied de page 4"/>
          <p:cNvSpPr>
            <a:spLocks noGrp="1"/>
          </p:cNvSpPr>
          <p:nvPr>
            <p:ph type="ftr" sz="quarter" idx="3"/>
          </p:nvPr>
        </p:nvSpPr>
        <p:spPr bwMode="gray">
          <a:xfrm>
            <a:off x="2370667" y="6061075"/>
            <a:ext cx="7450667" cy="360000"/>
          </a:xfrm>
          <a:prstGeom prst="rect">
            <a:avLst/>
          </a:prstGeom>
        </p:spPr>
        <p:txBody>
          <a:bodyPr vert="horz" lIns="0" tIns="0" rIns="0" bIns="0" rtlCol="0" anchor="b" anchorCtr="0">
            <a:noAutofit/>
          </a:bodyPr>
          <a:lstStyle>
            <a:lvl1pPr algn="ctr">
              <a:defRPr sz="800" cap="all" baseline="0">
                <a:solidFill>
                  <a:schemeClr val="accent5"/>
                </a:solidFill>
              </a:defRPr>
            </a:lvl1pPr>
          </a:lstStyle>
          <a:p>
            <a:endParaRPr lang="fr-FR"/>
          </a:p>
        </p:txBody>
      </p:sp>
      <p:sp>
        <p:nvSpPr>
          <p:cNvPr id="6" name="Espace réservé du numéro de diapositive 5"/>
          <p:cNvSpPr>
            <a:spLocks noGrp="1"/>
          </p:cNvSpPr>
          <p:nvPr>
            <p:ph type="sldNum" sz="quarter" idx="4"/>
          </p:nvPr>
        </p:nvSpPr>
        <p:spPr bwMode="gray">
          <a:xfrm>
            <a:off x="10485399" y="260648"/>
            <a:ext cx="870520" cy="404812"/>
          </a:xfrm>
          <a:prstGeom prst="rect">
            <a:avLst/>
          </a:prstGeom>
        </p:spPr>
        <p:txBody>
          <a:bodyPr vert="horz" lIns="0" tIns="0" rIns="0" bIns="0" rtlCol="0" anchor="ctr" anchorCtr="0">
            <a:noAutofit/>
          </a:bodyPr>
          <a:lstStyle>
            <a:lvl1pPr algn="r">
              <a:defRPr sz="2350" b="0" cap="all" baseline="0">
                <a:solidFill>
                  <a:schemeClr val="bg2"/>
                </a:solidFill>
              </a:defRPr>
            </a:lvl1pPr>
          </a:lstStyle>
          <a:p>
            <a:fld id="{405CE647-4632-B543-B488-107B912A74E1}" type="slidenum">
              <a:rPr lang="fr-FR" smtClean="0"/>
              <a:t>‹N°›</a:t>
            </a:fld>
            <a:endParaRPr lang="fr-FR"/>
          </a:p>
        </p:txBody>
      </p:sp>
      <p:pic>
        <p:nvPicPr>
          <p:cNvPr id="10" name="Image 9" descr="logo_couv_lille.pdf"/>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6000" y="6062401"/>
            <a:ext cx="1142400" cy="504817"/>
          </a:xfrm>
          <a:prstGeom prst="rect">
            <a:avLst/>
          </a:prstGeom>
        </p:spPr>
      </p:pic>
    </p:spTree>
    <p:extLst>
      <p:ext uri="{BB962C8B-B14F-4D97-AF65-F5344CB8AC3E}">
        <p14:creationId xmlns:p14="http://schemas.microsoft.com/office/powerpoint/2010/main" val="29144320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100000"/>
        </a:lnSpc>
        <a:spcBef>
          <a:spcPts val="0"/>
        </a:spcBef>
        <a:spcAft>
          <a:spcPts val="0"/>
        </a:spcAft>
        <a:buNone/>
        <a:defRPr sz="1200" b="1" kern="1200" cap="all"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SzPct val="25000"/>
        <a:buFontTx/>
        <a:buNone/>
        <a:defRPr sz="1500" b="0" kern="1200" cap="none" baseline="0">
          <a:solidFill>
            <a:schemeClr val="accent5"/>
          </a:solidFill>
          <a:latin typeface="+mn-lt"/>
          <a:ea typeface="+mn-ea"/>
          <a:cs typeface="+mn-cs"/>
        </a:defRPr>
      </a:lvl1pPr>
      <a:lvl2pPr marL="0" indent="0" algn="l" defTabSz="914400" rtl="0" eaLnBrk="1" latinLnBrk="0" hangingPunct="1">
        <a:lnSpc>
          <a:spcPct val="100000"/>
        </a:lnSpc>
        <a:spcBef>
          <a:spcPts val="0"/>
        </a:spcBef>
        <a:spcAft>
          <a:spcPts val="0"/>
        </a:spcAft>
        <a:buSzPct val="25000"/>
        <a:buFontTx/>
        <a:buNone/>
        <a:defRPr sz="1700" b="1" kern="1200" cap="none">
          <a:solidFill>
            <a:schemeClr val="bg2"/>
          </a:solidFill>
          <a:latin typeface="+mn-lt"/>
          <a:ea typeface="+mn-ea"/>
          <a:cs typeface="+mn-cs"/>
        </a:defRPr>
      </a:lvl2pPr>
      <a:lvl3pPr marL="0" indent="0" algn="l" defTabSz="914400" rtl="0" eaLnBrk="1" latinLnBrk="0" hangingPunct="1">
        <a:lnSpc>
          <a:spcPct val="100000"/>
        </a:lnSpc>
        <a:spcBef>
          <a:spcPts val="0"/>
        </a:spcBef>
        <a:spcAft>
          <a:spcPts val="0"/>
        </a:spcAft>
        <a:buSzPct val="25000"/>
        <a:buFontTx/>
        <a:buNone/>
        <a:defRPr sz="1000" kern="1200" cap="none">
          <a:solidFill>
            <a:schemeClr val="tx1"/>
          </a:solidFill>
          <a:latin typeface="+mn-lt"/>
          <a:ea typeface="+mn-ea"/>
          <a:cs typeface="+mn-cs"/>
        </a:defRPr>
      </a:lvl3pPr>
      <a:lvl4pPr marL="171450" indent="-171450" algn="l" defTabSz="914400" rtl="0" eaLnBrk="1" latinLnBrk="0" hangingPunct="1">
        <a:lnSpc>
          <a:spcPct val="100000"/>
        </a:lnSpc>
        <a:spcBef>
          <a:spcPts val="0"/>
        </a:spcBef>
        <a:spcAft>
          <a:spcPts val="0"/>
        </a:spcAft>
        <a:buClr>
          <a:schemeClr val="bg2"/>
        </a:buClr>
        <a:buSzPct val="100000"/>
        <a:buFont typeface="Arial" panose="020B0604020202020204" pitchFamily="34" charset="0"/>
        <a:buChar char="►"/>
        <a:defRPr sz="1000" kern="1200" cap="none">
          <a:solidFill>
            <a:schemeClr val="tx1"/>
          </a:solidFill>
          <a:latin typeface="+mn-lt"/>
          <a:ea typeface="+mn-ea"/>
          <a:cs typeface="+mn-cs"/>
        </a:defRPr>
      </a:lvl4pPr>
      <a:lvl5pPr marL="361950" indent="-171450" algn="l" defTabSz="914400" rtl="0" eaLnBrk="1" latinLnBrk="0" hangingPunct="1">
        <a:lnSpc>
          <a:spcPct val="100000"/>
        </a:lnSpc>
        <a:spcBef>
          <a:spcPts val="0"/>
        </a:spcBef>
        <a:spcAft>
          <a:spcPts val="0"/>
        </a:spcAft>
        <a:buClr>
          <a:schemeClr val="bg2"/>
        </a:buClr>
        <a:buSzPct val="100000"/>
        <a:buFont typeface="Arial" panose="020B0604020202020204" pitchFamily="34" charset="0"/>
        <a:buChar char="-"/>
        <a:defRPr sz="1000" kern="1200" cap="none">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localhost:8080/demo/books"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s://www.postman.com/downloads/"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localhost:8080/demo/books?maxPrice=%7blePrixQueJeDecide%7d"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tart.spring.io/"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hyperlink" Target="https://docs.spring.io/spring-boot/docs/current/reference/html/application-properties.html"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localhost:8080/h2"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hyperlink" Target="https://spring.io/projects/spring-data-jpa"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ayerie.dev/epsi-b3-orm/javaee_orm/jpa_entites.html"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472D1633-221C-3401-B9BD-7E9AC59BA9DA}"/>
              </a:ext>
            </a:extLst>
          </p:cNvPr>
          <p:cNvSpPr>
            <a:spLocks noGrp="1"/>
          </p:cNvSpPr>
          <p:nvPr>
            <p:ph type="body" sz="quarter" idx="13"/>
          </p:nvPr>
        </p:nvSpPr>
        <p:spPr/>
        <p:txBody>
          <a:bodyPr/>
          <a:lstStyle/>
          <a:p>
            <a:r>
              <a:rPr lang="fr-FR" dirty="0"/>
              <a:t>Framework Web</a:t>
            </a:r>
          </a:p>
          <a:p>
            <a:r>
              <a:rPr lang="fr-FR" dirty="0"/>
              <a:t>David Dupont</a:t>
            </a:r>
          </a:p>
        </p:txBody>
      </p:sp>
    </p:spTree>
    <p:extLst>
      <p:ext uri="{BB962C8B-B14F-4D97-AF65-F5344CB8AC3E}">
        <p14:creationId xmlns:p14="http://schemas.microsoft.com/office/powerpoint/2010/main" val="2941955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9B0CA1-CBE4-D556-9BFB-39C7619AE211}"/>
              </a:ext>
            </a:extLst>
          </p:cNvPr>
          <p:cNvSpPr>
            <a:spLocks noGrp="1"/>
          </p:cNvSpPr>
          <p:nvPr>
            <p:ph type="title"/>
          </p:nvPr>
        </p:nvSpPr>
        <p:spPr/>
        <p:txBody>
          <a:bodyPr/>
          <a:lstStyle/>
          <a:p>
            <a:r>
              <a:rPr lang="fr-FR" dirty="0"/>
              <a:t>Tester son </a:t>
            </a:r>
            <a:r>
              <a:rPr lang="fr-FR" dirty="0" err="1"/>
              <a:t>webService</a:t>
            </a:r>
            <a:endParaRPr lang="fr-FR" dirty="0"/>
          </a:p>
        </p:txBody>
      </p:sp>
      <p:sp>
        <p:nvSpPr>
          <p:cNvPr id="3" name="Espace réservé du texte 2">
            <a:extLst>
              <a:ext uri="{FF2B5EF4-FFF2-40B4-BE49-F238E27FC236}">
                <a16:creationId xmlns:a16="http://schemas.microsoft.com/office/drawing/2014/main" id="{5699371F-E898-75EE-B5FD-39A0E48B4C3B}"/>
              </a:ext>
            </a:extLst>
          </p:cNvPr>
          <p:cNvSpPr>
            <a:spLocks noGrp="1"/>
          </p:cNvSpPr>
          <p:nvPr>
            <p:ph type="body" sz="quarter" idx="13"/>
          </p:nvPr>
        </p:nvSpPr>
        <p:spPr/>
        <p:txBody>
          <a:bodyPr/>
          <a:lstStyle/>
          <a:p>
            <a:endParaRPr lang="fr-FR"/>
          </a:p>
        </p:txBody>
      </p:sp>
      <p:sp>
        <p:nvSpPr>
          <p:cNvPr id="4" name="Espace réservé du contenu 3">
            <a:extLst>
              <a:ext uri="{FF2B5EF4-FFF2-40B4-BE49-F238E27FC236}">
                <a16:creationId xmlns:a16="http://schemas.microsoft.com/office/drawing/2014/main" id="{747BBA2F-76E2-0C66-664C-BC9476D42AEA}"/>
              </a:ext>
            </a:extLst>
          </p:cNvPr>
          <p:cNvSpPr>
            <a:spLocks noGrp="1"/>
          </p:cNvSpPr>
          <p:nvPr>
            <p:ph idx="14"/>
          </p:nvPr>
        </p:nvSpPr>
        <p:spPr/>
        <p:txBody>
          <a:bodyPr/>
          <a:lstStyle/>
          <a:p>
            <a:r>
              <a:rPr lang="fr-FR" dirty="0"/>
              <a:t>L’application lancée avec succès, il nous reste plus qu’à tester notre webservice</a:t>
            </a:r>
          </a:p>
          <a:p>
            <a:endParaRPr lang="fr-FR" dirty="0"/>
          </a:p>
          <a:p>
            <a:r>
              <a:rPr lang="fr-FR" dirty="0"/>
              <a:t>Voici le schéma des url classiques quand on parle de webservices: </a:t>
            </a:r>
          </a:p>
          <a:p>
            <a:r>
              <a:rPr lang="fr-FR" dirty="0" err="1"/>
              <a:t>Host:port</a:t>
            </a:r>
            <a:r>
              <a:rPr lang="fr-FR" dirty="0"/>
              <a:t>/</a:t>
            </a:r>
            <a:r>
              <a:rPr lang="fr-FR" dirty="0" err="1"/>
              <a:t>basepath</a:t>
            </a:r>
            <a:r>
              <a:rPr lang="fr-FR" dirty="0"/>
              <a:t>/</a:t>
            </a:r>
            <a:r>
              <a:rPr lang="fr-FR" dirty="0" err="1"/>
              <a:t>endpoint</a:t>
            </a:r>
            <a:r>
              <a:rPr lang="fr-FR" dirty="0"/>
              <a:t> où:</a:t>
            </a:r>
          </a:p>
          <a:p>
            <a:r>
              <a:rPr lang="fr-FR" dirty="0"/>
              <a:t>- Host est l’adresse de la machine que vous tapez</a:t>
            </a:r>
          </a:p>
          <a:p>
            <a:r>
              <a:rPr lang="fr-FR" dirty="0"/>
              <a:t>- Port est le port de votre serveur </a:t>
            </a:r>
            <a:r>
              <a:rPr lang="fr-FR" dirty="0" err="1"/>
              <a:t>tomcat</a:t>
            </a:r>
            <a:endParaRPr lang="fr-FR" dirty="0"/>
          </a:p>
          <a:p>
            <a:r>
              <a:rPr lang="fr-FR" dirty="0"/>
              <a:t>- </a:t>
            </a:r>
            <a:r>
              <a:rPr lang="fr-FR" dirty="0" err="1"/>
              <a:t>Basepath</a:t>
            </a:r>
            <a:r>
              <a:rPr lang="fr-FR" dirty="0"/>
              <a:t> est le chemin principal de votre application, renseigné dans la conf Jersey</a:t>
            </a:r>
          </a:p>
          <a:p>
            <a:r>
              <a:rPr lang="fr-FR" dirty="0"/>
              <a:t>- Endpoint est le chemin vers votre ressource</a:t>
            </a:r>
          </a:p>
          <a:p>
            <a:endParaRPr lang="fr-FR" dirty="0"/>
          </a:p>
          <a:p>
            <a:r>
              <a:rPr lang="fr-FR" dirty="0"/>
              <a:t>Si on assemble le tout dans notre cas cela nous donne</a:t>
            </a:r>
          </a:p>
          <a:p>
            <a:r>
              <a:rPr lang="fr-FR" dirty="0">
                <a:hlinkClick r:id="rId2"/>
              </a:rPr>
              <a:t>http://localhost:8080/demo/books</a:t>
            </a:r>
            <a:endParaRPr lang="fr-FR" dirty="0"/>
          </a:p>
          <a:p>
            <a:r>
              <a:rPr lang="fr-FR" dirty="0"/>
              <a:t>Si on tape cette url dans un navigateur</a:t>
            </a:r>
          </a:p>
          <a:p>
            <a:endParaRPr lang="fr-FR" dirty="0"/>
          </a:p>
          <a:p>
            <a:r>
              <a:rPr lang="fr-FR" dirty="0"/>
              <a:t>YOUHOU ça fonctionne!</a:t>
            </a:r>
          </a:p>
          <a:p>
            <a:endParaRPr lang="fr-FR" dirty="0"/>
          </a:p>
          <a:p>
            <a:r>
              <a:rPr lang="fr-FR" dirty="0"/>
              <a:t>« Comment ça [ ] ? » : Et oui! Rappelez vous que notre</a:t>
            </a:r>
          </a:p>
          <a:p>
            <a:r>
              <a:rPr lang="fr-FR" dirty="0"/>
              <a:t>base de données est vide, donc il n’y a pas de données</a:t>
            </a:r>
          </a:p>
          <a:p>
            <a:r>
              <a:rPr lang="fr-FR" dirty="0"/>
              <a:t>à afficher </a:t>
            </a:r>
            <a:r>
              <a:rPr lang="fr-FR" dirty="0" err="1"/>
              <a:t>héhé</a:t>
            </a:r>
            <a:endParaRPr lang="fr-FR" dirty="0"/>
          </a:p>
        </p:txBody>
      </p:sp>
      <p:pic>
        <p:nvPicPr>
          <p:cNvPr id="5" name="Image 4">
            <a:extLst>
              <a:ext uri="{FF2B5EF4-FFF2-40B4-BE49-F238E27FC236}">
                <a16:creationId xmlns:a16="http://schemas.microsoft.com/office/drawing/2014/main" id="{01785324-62C3-29D9-4BDA-E74E84A50F21}"/>
              </a:ext>
            </a:extLst>
          </p:cNvPr>
          <p:cNvPicPr>
            <a:picLocks noChangeAspect="1"/>
          </p:cNvPicPr>
          <p:nvPr/>
        </p:nvPicPr>
        <p:blipFill>
          <a:blip r:embed="rId3"/>
          <a:stretch>
            <a:fillRect/>
          </a:stretch>
        </p:blipFill>
        <p:spPr>
          <a:xfrm>
            <a:off x="5746381" y="3429000"/>
            <a:ext cx="5398697" cy="3378131"/>
          </a:xfrm>
          <a:prstGeom prst="rect">
            <a:avLst/>
          </a:prstGeom>
        </p:spPr>
      </p:pic>
    </p:spTree>
    <p:extLst>
      <p:ext uri="{BB962C8B-B14F-4D97-AF65-F5344CB8AC3E}">
        <p14:creationId xmlns:p14="http://schemas.microsoft.com/office/powerpoint/2010/main" val="472390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E6AF35-CF2C-2938-BAAF-28225BF3922F}"/>
              </a:ext>
            </a:extLst>
          </p:cNvPr>
          <p:cNvSpPr>
            <a:spLocks noGrp="1"/>
          </p:cNvSpPr>
          <p:nvPr>
            <p:ph type="title"/>
          </p:nvPr>
        </p:nvSpPr>
        <p:spPr/>
        <p:txBody>
          <a:bodyPr/>
          <a:lstStyle/>
          <a:p>
            <a:r>
              <a:rPr lang="fr-FR" dirty="0"/>
              <a:t>Création d’un webservice POST</a:t>
            </a:r>
          </a:p>
        </p:txBody>
      </p:sp>
      <p:sp>
        <p:nvSpPr>
          <p:cNvPr id="3" name="Espace réservé du texte 2">
            <a:extLst>
              <a:ext uri="{FF2B5EF4-FFF2-40B4-BE49-F238E27FC236}">
                <a16:creationId xmlns:a16="http://schemas.microsoft.com/office/drawing/2014/main" id="{848DE11D-AF9B-1737-CD59-B857984F03FE}"/>
              </a:ext>
            </a:extLst>
          </p:cNvPr>
          <p:cNvSpPr>
            <a:spLocks noGrp="1"/>
          </p:cNvSpPr>
          <p:nvPr>
            <p:ph type="body" sz="quarter" idx="13"/>
          </p:nvPr>
        </p:nvSpPr>
        <p:spPr/>
        <p:txBody>
          <a:bodyPr/>
          <a:lstStyle/>
          <a:p>
            <a:endParaRPr lang="fr-FR"/>
          </a:p>
        </p:txBody>
      </p:sp>
      <p:sp>
        <p:nvSpPr>
          <p:cNvPr id="4" name="Espace réservé du contenu 3">
            <a:extLst>
              <a:ext uri="{FF2B5EF4-FFF2-40B4-BE49-F238E27FC236}">
                <a16:creationId xmlns:a16="http://schemas.microsoft.com/office/drawing/2014/main" id="{57280FD9-4F37-A7AB-FB3A-70E754E11C6F}"/>
              </a:ext>
            </a:extLst>
          </p:cNvPr>
          <p:cNvSpPr>
            <a:spLocks noGrp="1"/>
          </p:cNvSpPr>
          <p:nvPr>
            <p:ph idx="14"/>
          </p:nvPr>
        </p:nvSpPr>
        <p:spPr/>
        <p:txBody>
          <a:bodyPr/>
          <a:lstStyle/>
          <a:p>
            <a:r>
              <a:rPr lang="fr-FR" dirty="0"/>
              <a:t>Pour régler ce problème de contenu dans la </a:t>
            </a:r>
            <a:r>
              <a:rPr lang="fr-FR" dirty="0" err="1"/>
              <a:t>bdd</a:t>
            </a:r>
            <a:r>
              <a:rPr lang="fr-FR" dirty="0"/>
              <a:t>, nous allons implémenter un service de création d’un livre. Dans la classe </a:t>
            </a:r>
            <a:r>
              <a:rPr lang="fr-FR" dirty="0" err="1"/>
              <a:t>LivreResource</a:t>
            </a:r>
            <a:r>
              <a:rPr lang="fr-FR" dirty="0"/>
              <a:t>, ajoutons une nouvelle méthode </a:t>
            </a:r>
            <a:r>
              <a:rPr lang="fr-FR" dirty="0" err="1"/>
              <a:t>createBook</a:t>
            </a:r>
            <a:r>
              <a:rPr lang="fr-FR" dirty="0"/>
              <a:t>: </a:t>
            </a:r>
          </a:p>
          <a:p>
            <a:endParaRPr lang="fr-FR" dirty="0"/>
          </a:p>
          <a:p>
            <a:r>
              <a:rPr lang="fr-FR" dirty="0"/>
              <a:t>Ici, nous utilisons le verbe HTTP POST qui spécifie que </a:t>
            </a:r>
          </a:p>
          <a:p>
            <a:r>
              <a:rPr lang="fr-FR" dirty="0"/>
              <a:t>nous voulons ajouter/créer un objet Livre dans la </a:t>
            </a:r>
            <a:r>
              <a:rPr lang="fr-FR" dirty="0" err="1"/>
              <a:t>bdd</a:t>
            </a:r>
            <a:r>
              <a:rPr lang="fr-FR" dirty="0"/>
              <a:t>.</a:t>
            </a:r>
          </a:p>
          <a:p>
            <a:endParaRPr lang="fr-FR" dirty="0"/>
          </a:p>
          <a:p>
            <a:r>
              <a:rPr lang="fr-FR" dirty="0"/>
              <a:t>L’annotation Consumes indique que l’objet en entrée de la </a:t>
            </a:r>
          </a:p>
          <a:p>
            <a:r>
              <a:rPr lang="fr-FR" dirty="0"/>
              <a:t>méthode sera en format </a:t>
            </a:r>
            <a:r>
              <a:rPr lang="fr-FR" dirty="0" err="1"/>
              <a:t>json</a:t>
            </a:r>
            <a:r>
              <a:rPr lang="fr-FR" dirty="0"/>
              <a:t>. Et les annotations </a:t>
            </a:r>
            <a:r>
              <a:rPr lang="fr-FR" dirty="0" err="1"/>
              <a:t>NotNull</a:t>
            </a:r>
            <a:r>
              <a:rPr lang="fr-FR" dirty="0"/>
              <a:t> et </a:t>
            </a:r>
          </a:p>
          <a:p>
            <a:r>
              <a:rPr lang="fr-FR" dirty="0" err="1"/>
              <a:t>RequestBody</a:t>
            </a:r>
            <a:r>
              <a:rPr lang="fr-FR" dirty="0"/>
              <a:t> indiquent comment on doit passer l’objet en </a:t>
            </a:r>
          </a:p>
          <a:p>
            <a:r>
              <a:rPr lang="fr-FR" dirty="0"/>
              <a:t>paramètre et qu’il ne doit pas être </a:t>
            </a:r>
            <a:r>
              <a:rPr lang="fr-FR" dirty="0" err="1"/>
              <a:t>null</a:t>
            </a:r>
            <a:r>
              <a:rPr lang="fr-FR" dirty="0"/>
              <a:t>.</a:t>
            </a:r>
          </a:p>
          <a:p>
            <a:endParaRPr lang="fr-FR" dirty="0"/>
          </a:p>
          <a:p>
            <a:r>
              <a:rPr lang="fr-FR" dirty="0"/>
              <a:t>Malheureusement, cette fois-ci nous ne pourrons pas tester</a:t>
            </a:r>
          </a:p>
          <a:p>
            <a:r>
              <a:rPr lang="fr-FR" dirty="0"/>
              <a:t>cette méthode directement via un navigateur, il faut passer</a:t>
            </a:r>
          </a:p>
          <a:p>
            <a:r>
              <a:rPr lang="fr-FR" dirty="0"/>
              <a:t>par une requête CURL. Il existe plusieurs possibilités pour </a:t>
            </a:r>
          </a:p>
          <a:p>
            <a:r>
              <a:rPr lang="fr-FR" dirty="0"/>
              <a:t>faire cela: </a:t>
            </a:r>
          </a:p>
          <a:p>
            <a:r>
              <a:rPr lang="fr-FR" dirty="0"/>
              <a:t>Soit installer </a:t>
            </a:r>
            <a:r>
              <a:rPr lang="fr-FR" dirty="0" err="1"/>
              <a:t>Curl</a:t>
            </a:r>
            <a:r>
              <a:rPr lang="fr-FR" dirty="0"/>
              <a:t> et faire la requête via un terminal</a:t>
            </a:r>
          </a:p>
          <a:p>
            <a:r>
              <a:rPr lang="fr-FR" dirty="0"/>
              <a:t>Soit passer par une application spécialisée comme </a:t>
            </a:r>
            <a:r>
              <a:rPr lang="fr-FR" dirty="0" err="1"/>
              <a:t>SoapUi</a:t>
            </a:r>
            <a:endParaRPr lang="fr-FR" dirty="0"/>
          </a:p>
          <a:p>
            <a:r>
              <a:rPr lang="fr-FR" dirty="0"/>
              <a:t>ou Postman ou autres..</a:t>
            </a:r>
          </a:p>
        </p:txBody>
      </p:sp>
      <p:pic>
        <p:nvPicPr>
          <p:cNvPr id="5" name="Image 4">
            <a:extLst>
              <a:ext uri="{FF2B5EF4-FFF2-40B4-BE49-F238E27FC236}">
                <a16:creationId xmlns:a16="http://schemas.microsoft.com/office/drawing/2014/main" id="{CE3E9722-B40F-3B94-997F-68EE7DFE673A}"/>
              </a:ext>
            </a:extLst>
          </p:cNvPr>
          <p:cNvPicPr>
            <a:picLocks noChangeAspect="1"/>
          </p:cNvPicPr>
          <p:nvPr/>
        </p:nvPicPr>
        <p:blipFill>
          <a:blip r:embed="rId2"/>
          <a:stretch>
            <a:fillRect/>
          </a:stretch>
        </p:blipFill>
        <p:spPr>
          <a:xfrm>
            <a:off x="5880650" y="2216975"/>
            <a:ext cx="6192079" cy="3846729"/>
          </a:xfrm>
          <a:prstGeom prst="rect">
            <a:avLst/>
          </a:prstGeom>
        </p:spPr>
      </p:pic>
    </p:spTree>
    <p:extLst>
      <p:ext uri="{BB962C8B-B14F-4D97-AF65-F5344CB8AC3E}">
        <p14:creationId xmlns:p14="http://schemas.microsoft.com/office/powerpoint/2010/main" val="3837220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CC0FA3-B34D-E28F-9EA6-923797500D72}"/>
              </a:ext>
            </a:extLst>
          </p:cNvPr>
          <p:cNvSpPr>
            <a:spLocks noGrp="1"/>
          </p:cNvSpPr>
          <p:nvPr>
            <p:ph type="title"/>
          </p:nvPr>
        </p:nvSpPr>
        <p:spPr/>
        <p:txBody>
          <a:bodyPr/>
          <a:lstStyle/>
          <a:p>
            <a:r>
              <a:rPr lang="fr-FR" dirty="0"/>
              <a:t>POSTMAN</a:t>
            </a:r>
          </a:p>
        </p:txBody>
      </p:sp>
      <p:sp>
        <p:nvSpPr>
          <p:cNvPr id="3" name="Espace réservé du texte 2">
            <a:extLst>
              <a:ext uri="{FF2B5EF4-FFF2-40B4-BE49-F238E27FC236}">
                <a16:creationId xmlns:a16="http://schemas.microsoft.com/office/drawing/2014/main" id="{E1DF082C-F792-835D-0EB7-8400F3F942EC}"/>
              </a:ext>
            </a:extLst>
          </p:cNvPr>
          <p:cNvSpPr>
            <a:spLocks noGrp="1"/>
          </p:cNvSpPr>
          <p:nvPr>
            <p:ph type="body" sz="quarter" idx="13"/>
          </p:nvPr>
        </p:nvSpPr>
        <p:spPr/>
        <p:txBody>
          <a:bodyPr/>
          <a:lstStyle/>
          <a:p>
            <a:endParaRPr lang="fr-FR"/>
          </a:p>
        </p:txBody>
      </p:sp>
      <p:sp>
        <p:nvSpPr>
          <p:cNvPr id="4" name="Espace réservé du contenu 3">
            <a:extLst>
              <a:ext uri="{FF2B5EF4-FFF2-40B4-BE49-F238E27FC236}">
                <a16:creationId xmlns:a16="http://schemas.microsoft.com/office/drawing/2014/main" id="{C672C8CB-E225-19B6-E945-8FBDEBAD0213}"/>
              </a:ext>
            </a:extLst>
          </p:cNvPr>
          <p:cNvSpPr>
            <a:spLocks noGrp="1"/>
          </p:cNvSpPr>
          <p:nvPr>
            <p:ph idx="14"/>
          </p:nvPr>
        </p:nvSpPr>
        <p:spPr/>
        <p:txBody>
          <a:bodyPr/>
          <a:lstStyle/>
          <a:p>
            <a:r>
              <a:rPr lang="fr-FR" dirty="0"/>
              <a:t>Le plus à la mode est d’utiliser Postman, et c’est ce que je connais le mieux donc on va utiliser cette application </a:t>
            </a:r>
            <a:r>
              <a:rPr lang="fr-FR" dirty="0">
                <a:sym typeface="Wingdings" pitchFamily="2" charset="2"/>
              </a:rPr>
              <a:t> </a:t>
            </a:r>
          </a:p>
          <a:p>
            <a:r>
              <a:rPr lang="fr-FR" dirty="0"/>
              <a:t>Le lien pour télécharger l’appli : </a:t>
            </a:r>
            <a:r>
              <a:rPr lang="fr-FR" dirty="0">
                <a:hlinkClick r:id="rId2"/>
              </a:rPr>
              <a:t>https://www.postman.com/downloads/</a:t>
            </a:r>
            <a:endParaRPr lang="fr-FR" dirty="0"/>
          </a:p>
          <a:p>
            <a:endParaRPr lang="fr-FR" dirty="0"/>
          </a:p>
          <a:p>
            <a:r>
              <a:rPr lang="fr-FR" dirty="0"/>
              <a:t>Une fois installée, créez vous un compte (c’est gratuit) et vous aurez cette interface: </a:t>
            </a:r>
          </a:p>
          <a:p>
            <a:endParaRPr lang="fr-FR" dirty="0"/>
          </a:p>
          <a:p>
            <a:r>
              <a:rPr lang="fr-FR" dirty="0"/>
              <a:t>J’ai pris un peu d’avance mais c’est simple. Pour créer une</a:t>
            </a:r>
          </a:p>
          <a:p>
            <a:r>
              <a:rPr lang="fr-FR" dirty="0"/>
              <a:t>nouvelle requête, cliquez sur New &gt; HTTP</a:t>
            </a:r>
          </a:p>
          <a:p>
            <a:endParaRPr lang="fr-FR" dirty="0"/>
          </a:p>
          <a:p>
            <a:r>
              <a:rPr lang="fr-FR" dirty="0"/>
              <a:t>Pour l’exemple du POST que nous venons de créer:</a:t>
            </a:r>
          </a:p>
          <a:p>
            <a:r>
              <a:rPr lang="fr-FR" dirty="0"/>
              <a:t>Choisissez le verbe HTTP POST, tapez l’url cible en face.</a:t>
            </a:r>
          </a:p>
          <a:p>
            <a:r>
              <a:rPr lang="fr-FR" dirty="0"/>
              <a:t>Puis rendez-vous dans l’onglet Body, cliquez sur l’option Row</a:t>
            </a:r>
          </a:p>
          <a:p>
            <a:r>
              <a:rPr lang="fr-FR" dirty="0"/>
              <a:t>et tout à droite, choisissez l’option </a:t>
            </a:r>
            <a:r>
              <a:rPr lang="fr-FR" dirty="0" err="1"/>
              <a:t>Json</a:t>
            </a:r>
            <a:r>
              <a:rPr lang="fr-FR" dirty="0"/>
              <a:t>.</a:t>
            </a:r>
          </a:p>
          <a:p>
            <a:r>
              <a:rPr lang="fr-FR" dirty="0"/>
              <a:t>Ecrivez dans l’encadré le </a:t>
            </a:r>
            <a:r>
              <a:rPr lang="fr-FR" dirty="0" err="1"/>
              <a:t>json</a:t>
            </a:r>
            <a:r>
              <a:rPr lang="fr-FR" dirty="0"/>
              <a:t> de votre objet Livre, et une fois</a:t>
            </a:r>
          </a:p>
          <a:p>
            <a:r>
              <a:rPr lang="fr-FR" dirty="0"/>
              <a:t>fait, appuyez sur </a:t>
            </a:r>
            <a:r>
              <a:rPr lang="fr-FR" dirty="0" err="1"/>
              <a:t>Send</a:t>
            </a:r>
            <a:r>
              <a:rPr lang="fr-FR" dirty="0"/>
              <a:t>. </a:t>
            </a:r>
          </a:p>
          <a:p>
            <a:endParaRPr lang="fr-FR" dirty="0"/>
          </a:p>
          <a:p>
            <a:r>
              <a:rPr lang="fr-FR" dirty="0"/>
              <a:t>Si vous obtenez un code 200 OK dans l’encadré du bas,</a:t>
            </a:r>
          </a:p>
          <a:p>
            <a:r>
              <a:rPr lang="fr-FR" dirty="0"/>
              <a:t>Félicitations, vous avez créer votre livre!</a:t>
            </a:r>
          </a:p>
          <a:p>
            <a:endParaRPr lang="fr-FR" dirty="0"/>
          </a:p>
          <a:p>
            <a:r>
              <a:rPr lang="fr-FR" dirty="0"/>
              <a:t>L’illustration est une vidéo, appuyez sur </a:t>
            </a:r>
            <a:r>
              <a:rPr lang="fr-FR" dirty="0" err="1"/>
              <a:t>play</a:t>
            </a:r>
            <a:r>
              <a:rPr lang="fr-FR" dirty="0"/>
              <a:t> 😉</a:t>
            </a:r>
          </a:p>
          <a:p>
            <a:r>
              <a:rPr lang="fr-FR" dirty="0"/>
              <a:t>Oh mince, c’était </a:t>
            </a:r>
            <a:r>
              <a:rPr lang="fr-FR" dirty="0" err="1"/>
              <a:t>tolkien</a:t>
            </a:r>
            <a:r>
              <a:rPr lang="fr-FR" dirty="0"/>
              <a:t>? </a:t>
            </a:r>
            <a:r>
              <a:rPr lang="fr-FR" dirty="0" err="1"/>
              <a:t>Héhé</a:t>
            </a:r>
            <a:r>
              <a:rPr lang="fr-FR" dirty="0"/>
              <a:t>, ça s’appelle une transition préparée</a:t>
            </a:r>
          </a:p>
          <a:p>
            <a:endParaRPr lang="fr-FR" dirty="0"/>
          </a:p>
        </p:txBody>
      </p:sp>
    </p:spTree>
    <p:extLst>
      <p:ext uri="{BB962C8B-B14F-4D97-AF65-F5344CB8AC3E}">
        <p14:creationId xmlns:p14="http://schemas.microsoft.com/office/powerpoint/2010/main" val="540646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100805-C2B0-A753-7A12-48EDE04D3CB9}"/>
              </a:ext>
            </a:extLst>
          </p:cNvPr>
          <p:cNvSpPr>
            <a:spLocks noGrp="1"/>
          </p:cNvSpPr>
          <p:nvPr>
            <p:ph type="title"/>
          </p:nvPr>
        </p:nvSpPr>
        <p:spPr/>
        <p:txBody>
          <a:bodyPr/>
          <a:lstStyle/>
          <a:p>
            <a:r>
              <a:rPr lang="fr-FR" dirty="0"/>
              <a:t>Les </a:t>
            </a:r>
            <a:r>
              <a:rPr lang="fr-FR" dirty="0" err="1"/>
              <a:t>query</a:t>
            </a:r>
            <a:r>
              <a:rPr lang="fr-FR" dirty="0"/>
              <a:t> </a:t>
            </a:r>
            <a:r>
              <a:rPr lang="fr-FR" dirty="0" err="1"/>
              <a:t>parameters</a:t>
            </a:r>
            <a:endParaRPr lang="fr-FR" dirty="0"/>
          </a:p>
        </p:txBody>
      </p:sp>
      <p:sp>
        <p:nvSpPr>
          <p:cNvPr id="3" name="Espace réservé du texte 2">
            <a:extLst>
              <a:ext uri="{FF2B5EF4-FFF2-40B4-BE49-F238E27FC236}">
                <a16:creationId xmlns:a16="http://schemas.microsoft.com/office/drawing/2014/main" id="{4116286D-F861-3819-593B-27C0CF9DA1BB}"/>
              </a:ext>
            </a:extLst>
          </p:cNvPr>
          <p:cNvSpPr>
            <a:spLocks noGrp="1"/>
          </p:cNvSpPr>
          <p:nvPr>
            <p:ph type="body" sz="quarter" idx="13"/>
          </p:nvPr>
        </p:nvSpPr>
        <p:spPr/>
        <p:txBody>
          <a:bodyPr/>
          <a:lstStyle/>
          <a:p>
            <a:endParaRPr lang="fr-FR"/>
          </a:p>
        </p:txBody>
      </p:sp>
      <p:sp>
        <p:nvSpPr>
          <p:cNvPr id="4" name="Espace réservé du contenu 3">
            <a:extLst>
              <a:ext uri="{FF2B5EF4-FFF2-40B4-BE49-F238E27FC236}">
                <a16:creationId xmlns:a16="http://schemas.microsoft.com/office/drawing/2014/main" id="{D1984EB4-571B-A62B-0E1F-43C9879C4F67}"/>
              </a:ext>
            </a:extLst>
          </p:cNvPr>
          <p:cNvSpPr>
            <a:spLocks noGrp="1"/>
          </p:cNvSpPr>
          <p:nvPr>
            <p:ph idx="14"/>
          </p:nvPr>
        </p:nvSpPr>
        <p:spPr/>
        <p:txBody>
          <a:bodyPr/>
          <a:lstStyle/>
          <a:p>
            <a:r>
              <a:rPr lang="fr-FR" dirty="0"/>
              <a:t>Revenons sur le GET et imaginons que nous avons des milliers de livres dans notre bibliothèque. On souhaite voir que ceux qui ont un prix en dessous d’une certaine somme. On ne veut pas regarder manuellement tous les livres pour savoir si il est en dessous de 20€ par exemple. On va donc utiliser des </a:t>
            </a:r>
            <a:r>
              <a:rPr lang="fr-FR" dirty="0" err="1"/>
              <a:t>Query</a:t>
            </a:r>
            <a:r>
              <a:rPr lang="fr-FR" dirty="0"/>
              <a:t> </a:t>
            </a:r>
            <a:r>
              <a:rPr lang="fr-FR" dirty="0" err="1"/>
              <a:t>Parameters</a:t>
            </a:r>
            <a:r>
              <a:rPr lang="fr-FR" dirty="0"/>
              <a:t> qui vont venir filtrer la réponse du web service.</a:t>
            </a:r>
          </a:p>
          <a:p>
            <a:endParaRPr lang="fr-FR" dirty="0"/>
          </a:p>
          <a:p>
            <a:r>
              <a:rPr lang="fr-FR" dirty="0"/>
              <a:t>Dans ce but, on va créer une méthode personnalisée dans le repository, en indiquant à JPA quelle requête </a:t>
            </a:r>
            <a:r>
              <a:rPr lang="fr-FR" dirty="0" err="1"/>
              <a:t>sql</a:t>
            </a:r>
            <a:r>
              <a:rPr lang="fr-FR" dirty="0"/>
              <a:t> il doit exécuter.</a:t>
            </a:r>
          </a:p>
          <a:p>
            <a:endParaRPr lang="fr-FR" dirty="0"/>
          </a:p>
          <a:p>
            <a:r>
              <a:rPr lang="fr-FR" dirty="0"/>
              <a:t>@</a:t>
            </a:r>
            <a:r>
              <a:rPr lang="fr-FR" dirty="0" err="1"/>
              <a:t>Query</a:t>
            </a:r>
            <a:r>
              <a:rPr lang="fr-FR" dirty="0"/>
              <a:t> indique à JPA la requête qu’il va </a:t>
            </a:r>
          </a:p>
          <a:p>
            <a:r>
              <a:rPr lang="fr-FR" dirty="0"/>
              <a:t>exécuter lorsque cette méthode est appelée.</a:t>
            </a:r>
          </a:p>
          <a:p>
            <a:endParaRPr lang="fr-FR" dirty="0"/>
          </a:p>
          <a:p>
            <a:r>
              <a:rPr lang="fr-FR" dirty="0"/>
              <a:t>Nous passons en paramètre </a:t>
            </a:r>
            <a:r>
              <a:rPr lang="fr-FR" dirty="0" err="1"/>
              <a:t>maxPrice</a:t>
            </a:r>
            <a:r>
              <a:rPr lang="fr-FR" dirty="0"/>
              <a:t> avec les </a:t>
            </a:r>
          </a:p>
          <a:p>
            <a:r>
              <a:rPr lang="fr-FR" dirty="0"/>
              <a:t>« : » dans la requête, il s’agit du JPQL (JAVA </a:t>
            </a:r>
          </a:p>
          <a:p>
            <a:r>
              <a:rPr lang="fr-FR" dirty="0" err="1"/>
              <a:t>Persistence</a:t>
            </a:r>
            <a:r>
              <a:rPr lang="fr-FR" dirty="0"/>
              <a:t> </a:t>
            </a:r>
            <a:r>
              <a:rPr lang="fr-FR" dirty="0" err="1"/>
              <a:t>Query</a:t>
            </a:r>
            <a:r>
              <a:rPr lang="fr-FR" dirty="0"/>
              <a:t> </a:t>
            </a:r>
            <a:r>
              <a:rPr lang="fr-FR" dirty="0" err="1"/>
              <a:t>Language</a:t>
            </a:r>
            <a:r>
              <a:rPr lang="fr-FR" dirty="0"/>
              <a:t>) qui facilite </a:t>
            </a:r>
          </a:p>
          <a:p>
            <a:r>
              <a:rPr lang="fr-FR" dirty="0"/>
              <a:t>l’utilisation de variables dans les requêtes </a:t>
            </a:r>
          </a:p>
          <a:p>
            <a:r>
              <a:rPr lang="fr-FR" dirty="0"/>
              <a:t>associées avec JPA.</a:t>
            </a:r>
          </a:p>
          <a:p>
            <a:endParaRPr lang="fr-FR" dirty="0"/>
          </a:p>
          <a:p>
            <a:r>
              <a:rPr lang="fr-FR" dirty="0"/>
              <a:t>Pour que le </a:t>
            </a:r>
            <a:r>
              <a:rPr lang="fr-FR" dirty="0" err="1"/>
              <a:t>maxPrice</a:t>
            </a:r>
            <a:r>
              <a:rPr lang="fr-FR" dirty="0"/>
              <a:t> soit comprit dans la </a:t>
            </a:r>
          </a:p>
          <a:p>
            <a:r>
              <a:rPr lang="fr-FR" dirty="0"/>
              <a:t>requête, il faut lui ajouter l’annotation Param </a:t>
            </a:r>
          </a:p>
          <a:p>
            <a:r>
              <a:rPr lang="fr-FR" dirty="0"/>
              <a:t>avec le même nom de variable que dans le JPQL</a:t>
            </a:r>
          </a:p>
          <a:p>
            <a:endParaRPr lang="fr-FR" dirty="0"/>
          </a:p>
        </p:txBody>
      </p:sp>
      <p:pic>
        <p:nvPicPr>
          <p:cNvPr id="6" name="Image 5">
            <a:extLst>
              <a:ext uri="{FF2B5EF4-FFF2-40B4-BE49-F238E27FC236}">
                <a16:creationId xmlns:a16="http://schemas.microsoft.com/office/drawing/2014/main" id="{9CDD5406-A4EA-9646-BE1D-F97DD93F42EA}"/>
              </a:ext>
            </a:extLst>
          </p:cNvPr>
          <p:cNvPicPr>
            <a:picLocks noChangeAspect="1"/>
          </p:cNvPicPr>
          <p:nvPr/>
        </p:nvPicPr>
        <p:blipFill>
          <a:blip r:embed="rId2"/>
          <a:stretch>
            <a:fillRect/>
          </a:stretch>
        </p:blipFill>
        <p:spPr>
          <a:xfrm>
            <a:off x="4987635" y="3143884"/>
            <a:ext cx="6550231" cy="1985773"/>
          </a:xfrm>
          <a:prstGeom prst="rect">
            <a:avLst/>
          </a:prstGeom>
        </p:spPr>
      </p:pic>
    </p:spTree>
    <p:extLst>
      <p:ext uri="{BB962C8B-B14F-4D97-AF65-F5344CB8AC3E}">
        <p14:creationId xmlns:p14="http://schemas.microsoft.com/office/powerpoint/2010/main" val="1688089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3D05D0-FFA5-A973-6279-882449AC4148}"/>
              </a:ext>
            </a:extLst>
          </p:cNvPr>
          <p:cNvSpPr>
            <a:spLocks noGrp="1"/>
          </p:cNvSpPr>
          <p:nvPr>
            <p:ph type="title"/>
          </p:nvPr>
        </p:nvSpPr>
        <p:spPr/>
        <p:txBody>
          <a:bodyPr/>
          <a:lstStyle/>
          <a:p>
            <a:r>
              <a:rPr lang="fr-FR" dirty="0"/>
              <a:t>LES QUERY </a:t>
            </a:r>
            <a:r>
              <a:rPr lang="fr-FR" dirty="0" err="1"/>
              <a:t>Parameters</a:t>
            </a:r>
            <a:endParaRPr lang="fr-FR" dirty="0"/>
          </a:p>
        </p:txBody>
      </p:sp>
      <p:sp>
        <p:nvSpPr>
          <p:cNvPr id="3" name="Espace réservé du texte 2">
            <a:extLst>
              <a:ext uri="{FF2B5EF4-FFF2-40B4-BE49-F238E27FC236}">
                <a16:creationId xmlns:a16="http://schemas.microsoft.com/office/drawing/2014/main" id="{3C2BB3D3-CE7A-A59B-2ADD-3BB897AFC858}"/>
              </a:ext>
            </a:extLst>
          </p:cNvPr>
          <p:cNvSpPr>
            <a:spLocks noGrp="1"/>
          </p:cNvSpPr>
          <p:nvPr>
            <p:ph type="body" sz="quarter" idx="13"/>
          </p:nvPr>
        </p:nvSpPr>
        <p:spPr/>
        <p:txBody>
          <a:bodyPr/>
          <a:lstStyle/>
          <a:p>
            <a:endParaRPr lang="fr-FR"/>
          </a:p>
        </p:txBody>
      </p:sp>
      <p:sp>
        <p:nvSpPr>
          <p:cNvPr id="4" name="Espace réservé du contenu 3">
            <a:extLst>
              <a:ext uri="{FF2B5EF4-FFF2-40B4-BE49-F238E27FC236}">
                <a16:creationId xmlns:a16="http://schemas.microsoft.com/office/drawing/2014/main" id="{B87D5124-C86C-E224-FCB9-ABA12AD1F705}"/>
              </a:ext>
            </a:extLst>
          </p:cNvPr>
          <p:cNvSpPr>
            <a:spLocks noGrp="1"/>
          </p:cNvSpPr>
          <p:nvPr>
            <p:ph idx="14"/>
          </p:nvPr>
        </p:nvSpPr>
        <p:spPr/>
        <p:txBody>
          <a:bodyPr/>
          <a:lstStyle/>
          <a:p>
            <a:r>
              <a:rPr lang="fr-FR" dirty="0"/>
              <a:t>Il reste à utiliser cette nouvelle méthode du repository dans le web service.</a:t>
            </a:r>
          </a:p>
          <a:p>
            <a:endParaRPr lang="fr-FR" dirty="0"/>
          </a:p>
          <a:p>
            <a:r>
              <a:rPr lang="fr-FR" dirty="0"/>
              <a:t>Voilà comment ajouter notre filtre:</a:t>
            </a:r>
          </a:p>
          <a:p>
            <a:r>
              <a:rPr lang="fr-FR" dirty="0"/>
              <a:t>On ajoute la variable en entrée du </a:t>
            </a:r>
            <a:r>
              <a:rPr lang="fr-FR" dirty="0" err="1"/>
              <a:t>WebService</a:t>
            </a:r>
            <a:r>
              <a:rPr lang="fr-FR" dirty="0"/>
              <a:t> avec</a:t>
            </a:r>
          </a:p>
          <a:p>
            <a:r>
              <a:rPr lang="fr-FR" dirty="0"/>
              <a:t>l’annotation @</a:t>
            </a:r>
            <a:r>
              <a:rPr lang="fr-FR" dirty="0" err="1"/>
              <a:t>QueryParam</a:t>
            </a:r>
            <a:r>
              <a:rPr lang="fr-FR" dirty="0"/>
              <a:t> et en indiquant le nom</a:t>
            </a:r>
          </a:p>
          <a:p>
            <a:r>
              <a:rPr lang="fr-FR" dirty="0"/>
              <a:t>de la variable exposée.</a:t>
            </a:r>
          </a:p>
          <a:p>
            <a:endParaRPr lang="fr-FR" dirty="0"/>
          </a:p>
          <a:p>
            <a:r>
              <a:rPr lang="fr-FR" dirty="0"/>
              <a:t>Ici nous ne mettons pas l’annotation @</a:t>
            </a:r>
            <a:r>
              <a:rPr lang="fr-FR" dirty="0" err="1"/>
              <a:t>NotNull</a:t>
            </a:r>
            <a:r>
              <a:rPr lang="fr-FR" dirty="0"/>
              <a:t> car le</a:t>
            </a:r>
          </a:p>
          <a:p>
            <a:r>
              <a:rPr lang="fr-FR" dirty="0"/>
              <a:t>filtre est facultatif.</a:t>
            </a:r>
          </a:p>
          <a:p>
            <a:endParaRPr lang="fr-FR" dirty="0"/>
          </a:p>
          <a:p>
            <a:r>
              <a:rPr lang="fr-FR" dirty="0"/>
              <a:t>Ensuite, nous modifions le traitement pour prendre</a:t>
            </a:r>
          </a:p>
          <a:p>
            <a:r>
              <a:rPr lang="fr-FR" dirty="0"/>
              <a:t>en compte ce filtre.</a:t>
            </a:r>
          </a:p>
          <a:p>
            <a:r>
              <a:rPr lang="fr-FR" dirty="0"/>
              <a:t>Si il est renseigné, on va retourner que les livre avec un prix en dessous de la valeur indiquée, sinon on retourne tout.</a:t>
            </a:r>
          </a:p>
          <a:p>
            <a:endParaRPr lang="fr-FR" dirty="0"/>
          </a:p>
          <a:p>
            <a:r>
              <a:rPr lang="fr-FR" dirty="0"/>
              <a:t>C’est aussi simple que ça! </a:t>
            </a:r>
          </a:p>
        </p:txBody>
      </p:sp>
      <p:pic>
        <p:nvPicPr>
          <p:cNvPr id="5" name="Image 4">
            <a:extLst>
              <a:ext uri="{FF2B5EF4-FFF2-40B4-BE49-F238E27FC236}">
                <a16:creationId xmlns:a16="http://schemas.microsoft.com/office/drawing/2014/main" id="{ABA1CE9D-E3CF-DB0E-CF04-A790103DFF06}"/>
              </a:ext>
            </a:extLst>
          </p:cNvPr>
          <p:cNvPicPr>
            <a:picLocks noChangeAspect="1"/>
          </p:cNvPicPr>
          <p:nvPr/>
        </p:nvPicPr>
        <p:blipFill>
          <a:blip r:embed="rId2"/>
          <a:stretch>
            <a:fillRect/>
          </a:stretch>
        </p:blipFill>
        <p:spPr>
          <a:xfrm>
            <a:off x="5274341" y="1991688"/>
            <a:ext cx="6086358" cy="2159957"/>
          </a:xfrm>
          <a:prstGeom prst="rect">
            <a:avLst/>
          </a:prstGeom>
        </p:spPr>
      </p:pic>
    </p:spTree>
    <p:extLst>
      <p:ext uri="{BB962C8B-B14F-4D97-AF65-F5344CB8AC3E}">
        <p14:creationId xmlns:p14="http://schemas.microsoft.com/office/powerpoint/2010/main" val="1890228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F107A2-1AD5-6A8F-C257-98F5ECCB87E7}"/>
              </a:ext>
            </a:extLst>
          </p:cNvPr>
          <p:cNvSpPr>
            <a:spLocks noGrp="1"/>
          </p:cNvSpPr>
          <p:nvPr>
            <p:ph type="title"/>
          </p:nvPr>
        </p:nvSpPr>
        <p:spPr/>
        <p:txBody>
          <a:bodyPr/>
          <a:lstStyle/>
          <a:p>
            <a:r>
              <a:rPr lang="fr-FR" dirty="0"/>
              <a:t>Tester le filtre</a:t>
            </a:r>
          </a:p>
        </p:txBody>
      </p:sp>
      <p:sp>
        <p:nvSpPr>
          <p:cNvPr id="3" name="Espace réservé du texte 2">
            <a:extLst>
              <a:ext uri="{FF2B5EF4-FFF2-40B4-BE49-F238E27FC236}">
                <a16:creationId xmlns:a16="http://schemas.microsoft.com/office/drawing/2014/main" id="{39FE3956-AFDC-9678-96C1-A4FF6449C2E7}"/>
              </a:ext>
            </a:extLst>
          </p:cNvPr>
          <p:cNvSpPr>
            <a:spLocks noGrp="1"/>
          </p:cNvSpPr>
          <p:nvPr>
            <p:ph type="body" sz="quarter" idx="13"/>
          </p:nvPr>
        </p:nvSpPr>
        <p:spPr/>
        <p:txBody>
          <a:bodyPr/>
          <a:lstStyle/>
          <a:p>
            <a:endParaRPr lang="fr-FR"/>
          </a:p>
        </p:txBody>
      </p:sp>
      <p:sp>
        <p:nvSpPr>
          <p:cNvPr id="4" name="Espace réservé du contenu 3">
            <a:extLst>
              <a:ext uri="{FF2B5EF4-FFF2-40B4-BE49-F238E27FC236}">
                <a16:creationId xmlns:a16="http://schemas.microsoft.com/office/drawing/2014/main" id="{91CEEF48-A61A-6439-D1B3-A696B3840F84}"/>
              </a:ext>
            </a:extLst>
          </p:cNvPr>
          <p:cNvSpPr>
            <a:spLocks noGrp="1"/>
          </p:cNvSpPr>
          <p:nvPr>
            <p:ph idx="14"/>
          </p:nvPr>
        </p:nvSpPr>
        <p:spPr/>
        <p:txBody>
          <a:bodyPr/>
          <a:lstStyle/>
          <a:p>
            <a:r>
              <a:rPr lang="fr-FR" dirty="0"/>
              <a:t>De la même manière que l’on a testé la première version de ce service, nous pouvons aller dans un navigateur est taper la même url que précédemment, mais on va y ajouter le </a:t>
            </a:r>
            <a:r>
              <a:rPr lang="fr-FR" dirty="0" err="1"/>
              <a:t>queryParameter</a:t>
            </a:r>
            <a:r>
              <a:rPr lang="fr-FR" dirty="0"/>
              <a:t> de cette façon:</a:t>
            </a:r>
          </a:p>
          <a:p>
            <a:endParaRPr lang="fr-FR" dirty="0"/>
          </a:p>
          <a:p>
            <a:r>
              <a:rPr lang="fr-FR" dirty="0">
                <a:hlinkClick r:id="rId2"/>
              </a:rPr>
              <a:t>http://localhost:8080/demo/books?maxPrice={lePrixQueJeDecide}</a:t>
            </a:r>
            <a:endParaRPr lang="fr-FR" dirty="0"/>
          </a:p>
          <a:p>
            <a:endParaRPr lang="fr-FR" dirty="0"/>
          </a:p>
          <a:p>
            <a:r>
              <a:rPr lang="fr-FR" dirty="0"/>
              <a:t>Nous allons relancer l’application et ajouter </a:t>
            </a:r>
          </a:p>
          <a:p>
            <a:r>
              <a:rPr lang="fr-FR" dirty="0"/>
              <a:t>3 livres a des prix différents (10, 20 et 30€).</a:t>
            </a:r>
          </a:p>
          <a:p>
            <a:endParaRPr lang="fr-FR" dirty="0"/>
          </a:p>
          <a:p>
            <a:r>
              <a:rPr lang="fr-FR" dirty="0"/>
              <a:t>On teste avec quelques filtres et on voit que la</a:t>
            </a:r>
          </a:p>
          <a:p>
            <a:r>
              <a:rPr lang="fr-FR" dirty="0"/>
              <a:t>réponse s’adapte bien à notre demande ✌️</a:t>
            </a:r>
          </a:p>
          <a:p>
            <a:endParaRPr lang="fr-FR" dirty="0"/>
          </a:p>
          <a:p>
            <a:r>
              <a:rPr lang="fr-FR" dirty="0"/>
              <a:t>Il y a eu un test dans la vidéo avec 30€, c’est</a:t>
            </a:r>
          </a:p>
          <a:p>
            <a:r>
              <a:rPr lang="fr-FR" dirty="0"/>
              <a:t>normal que le livre à 30€ ne s’affichait pas car</a:t>
            </a:r>
          </a:p>
          <a:p>
            <a:r>
              <a:rPr lang="fr-FR" dirty="0"/>
              <a:t>dans la requête JPQL, on a filtré avec un </a:t>
            </a:r>
          </a:p>
          <a:p>
            <a:r>
              <a:rPr lang="fr-FR" dirty="0"/>
              <a:t>strictement inférieur.</a:t>
            </a:r>
          </a:p>
          <a:p>
            <a:endParaRPr lang="fr-FR" dirty="0"/>
          </a:p>
          <a:p>
            <a:endParaRPr lang="fr-FR" dirty="0"/>
          </a:p>
        </p:txBody>
      </p:sp>
    </p:spTree>
    <p:extLst>
      <p:ext uri="{BB962C8B-B14F-4D97-AF65-F5344CB8AC3E}">
        <p14:creationId xmlns:p14="http://schemas.microsoft.com/office/powerpoint/2010/main" val="14102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8D2626-0081-87A9-B188-F9A5E8EA1A9C}"/>
              </a:ext>
            </a:extLst>
          </p:cNvPr>
          <p:cNvSpPr>
            <a:spLocks noGrp="1"/>
          </p:cNvSpPr>
          <p:nvPr>
            <p:ph type="title"/>
          </p:nvPr>
        </p:nvSpPr>
        <p:spPr/>
        <p:txBody>
          <a:bodyPr/>
          <a:lstStyle/>
          <a:p>
            <a:r>
              <a:rPr lang="fr-FR" dirty="0"/>
              <a:t>Création d’un webservice put</a:t>
            </a:r>
          </a:p>
        </p:txBody>
      </p:sp>
      <p:sp>
        <p:nvSpPr>
          <p:cNvPr id="3" name="Espace réservé du texte 2">
            <a:extLst>
              <a:ext uri="{FF2B5EF4-FFF2-40B4-BE49-F238E27FC236}">
                <a16:creationId xmlns:a16="http://schemas.microsoft.com/office/drawing/2014/main" id="{66B3F94C-F45F-6F3B-8148-EEE820392883}"/>
              </a:ext>
            </a:extLst>
          </p:cNvPr>
          <p:cNvSpPr>
            <a:spLocks noGrp="1"/>
          </p:cNvSpPr>
          <p:nvPr>
            <p:ph type="body" sz="quarter" idx="13"/>
          </p:nvPr>
        </p:nvSpPr>
        <p:spPr/>
        <p:txBody>
          <a:bodyPr/>
          <a:lstStyle/>
          <a:p>
            <a:endParaRPr lang="fr-FR"/>
          </a:p>
        </p:txBody>
      </p:sp>
      <p:sp>
        <p:nvSpPr>
          <p:cNvPr id="4" name="Espace réservé du contenu 3">
            <a:extLst>
              <a:ext uri="{FF2B5EF4-FFF2-40B4-BE49-F238E27FC236}">
                <a16:creationId xmlns:a16="http://schemas.microsoft.com/office/drawing/2014/main" id="{6D0811C8-EF92-63F0-E42B-11BC865D4502}"/>
              </a:ext>
            </a:extLst>
          </p:cNvPr>
          <p:cNvSpPr>
            <a:spLocks noGrp="1"/>
          </p:cNvSpPr>
          <p:nvPr>
            <p:ph idx="14"/>
          </p:nvPr>
        </p:nvSpPr>
        <p:spPr/>
        <p:txBody>
          <a:bodyPr/>
          <a:lstStyle/>
          <a:p>
            <a:r>
              <a:rPr lang="fr-FR" dirty="0"/>
              <a:t>Lorsqu’on remarque que l’on s’est trompé ou qu’une donnée doit évoluer, au lieu d’aller directement modifier la données dans la </a:t>
            </a:r>
            <a:r>
              <a:rPr lang="fr-FR" dirty="0" err="1"/>
              <a:t>bdd</a:t>
            </a:r>
            <a:r>
              <a:rPr lang="fr-FR" dirty="0"/>
              <a:t>, nous pouvons créer un webservice de modification de notre ressource Livre.</a:t>
            </a:r>
          </a:p>
          <a:p>
            <a:r>
              <a:rPr lang="fr-FR" dirty="0"/>
              <a:t>Pour ça, nous allons utiliser le verbe HTTP PUT.</a:t>
            </a:r>
          </a:p>
          <a:p>
            <a:r>
              <a:rPr lang="fr-FR" dirty="0"/>
              <a:t>Dans notre modèle, les livres sont identifiés par un id géré directement par JPA. Nous allons imaginer que nous connaissons cet identifiant pour cibler notre livre à modifier.</a:t>
            </a:r>
          </a:p>
          <a:p>
            <a:endParaRPr lang="fr-FR" dirty="0"/>
          </a:p>
          <a:p>
            <a:r>
              <a:rPr lang="fr-FR" dirty="0"/>
              <a:t>Pour être sûr de l’identifiant que nous allons manipuler, nous pouvons ajouter le getter de </a:t>
            </a:r>
            <a:r>
              <a:rPr lang="fr-FR" dirty="0" err="1"/>
              <a:t>l’id</a:t>
            </a:r>
            <a:r>
              <a:rPr lang="fr-FR" dirty="0"/>
              <a:t> dans la classe Livre, cela exposera la donnée dans la réponse de notre WS listant tous les livres de la bibliothèque: </a:t>
            </a:r>
          </a:p>
          <a:p>
            <a:endParaRPr lang="fr-FR" dirty="0"/>
          </a:p>
          <a:p>
            <a:endParaRPr lang="fr-FR" dirty="0"/>
          </a:p>
        </p:txBody>
      </p:sp>
      <p:pic>
        <p:nvPicPr>
          <p:cNvPr id="5" name="Image 4">
            <a:extLst>
              <a:ext uri="{FF2B5EF4-FFF2-40B4-BE49-F238E27FC236}">
                <a16:creationId xmlns:a16="http://schemas.microsoft.com/office/drawing/2014/main" id="{2916BAA8-F2E8-CE2E-7B69-54E5C267F020}"/>
              </a:ext>
            </a:extLst>
          </p:cNvPr>
          <p:cNvPicPr>
            <a:picLocks noChangeAspect="1"/>
          </p:cNvPicPr>
          <p:nvPr/>
        </p:nvPicPr>
        <p:blipFill>
          <a:blip r:embed="rId2"/>
          <a:stretch>
            <a:fillRect/>
          </a:stretch>
        </p:blipFill>
        <p:spPr>
          <a:xfrm>
            <a:off x="1930400" y="3555850"/>
            <a:ext cx="4610100" cy="2837750"/>
          </a:xfrm>
          <a:prstGeom prst="rect">
            <a:avLst/>
          </a:prstGeom>
        </p:spPr>
      </p:pic>
      <p:sp>
        <p:nvSpPr>
          <p:cNvPr id="6" name="Cadre 5">
            <a:extLst>
              <a:ext uri="{FF2B5EF4-FFF2-40B4-BE49-F238E27FC236}">
                <a16:creationId xmlns:a16="http://schemas.microsoft.com/office/drawing/2014/main" id="{5824962B-A8CA-E0C7-B6C5-D202C481FD94}"/>
              </a:ext>
            </a:extLst>
          </p:cNvPr>
          <p:cNvSpPr/>
          <p:nvPr/>
        </p:nvSpPr>
        <p:spPr>
          <a:xfrm>
            <a:off x="3378200" y="4953000"/>
            <a:ext cx="673100" cy="279400"/>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9" name="Image 8">
            <a:extLst>
              <a:ext uri="{FF2B5EF4-FFF2-40B4-BE49-F238E27FC236}">
                <a16:creationId xmlns:a16="http://schemas.microsoft.com/office/drawing/2014/main" id="{800C484A-06BC-0C84-C4D4-A6458192192E}"/>
              </a:ext>
            </a:extLst>
          </p:cNvPr>
          <p:cNvPicPr>
            <a:picLocks noChangeAspect="1"/>
          </p:cNvPicPr>
          <p:nvPr/>
        </p:nvPicPr>
        <p:blipFill>
          <a:blip r:embed="rId3"/>
          <a:stretch>
            <a:fillRect/>
          </a:stretch>
        </p:blipFill>
        <p:spPr>
          <a:xfrm>
            <a:off x="7112000" y="3385759"/>
            <a:ext cx="4813300" cy="3007841"/>
          </a:xfrm>
          <a:prstGeom prst="rect">
            <a:avLst/>
          </a:prstGeom>
        </p:spPr>
      </p:pic>
      <p:cxnSp>
        <p:nvCxnSpPr>
          <p:cNvPr id="8" name="Connecteur droit avec flèche 7">
            <a:extLst>
              <a:ext uri="{FF2B5EF4-FFF2-40B4-BE49-F238E27FC236}">
                <a16:creationId xmlns:a16="http://schemas.microsoft.com/office/drawing/2014/main" id="{F8535550-AFA2-FCE9-7596-3EFD3F530B8C}"/>
              </a:ext>
            </a:extLst>
          </p:cNvPr>
          <p:cNvCxnSpPr>
            <a:cxnSpLocks/>
            <a:stCxn id="6" idx="3"/>
          </p:cNvCxnSpPr>
          <p:nvPr/>
        </p:nvCxnSpPr>
        <p:spPr>
          <a:xfrm>
            <a:off x="4051300" y="5092700"/>
            <a:ext cx="4699000" cy="55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adre 10">
            <a:extLst>
              <a:ext uri="{FF2B5EF4-FFF2-40B4-BE49-F238E27FC236}">
                <a16:creationId xmlns:a16="http://schemas.microsoft.com/office/drawing/2014/main" id="{2A7ADF1D-4858-96B5-154B-9DA355BC508A}"/>
              </a:ext>
            </a:extLst>
          </p:cNvPr>
          <p:cNvSpPr/>
          <p:nvPr/>
        </p:nvSpPr>
        <p:spPr>
          <a:xfrm>
            <a:off x="8801100" y="5511800"/>
            <a:ext cx="673100" cy="279400"/>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922261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4B3AC4-17EE-557E-58D9-27BA731E1135}"/>
              </a:ext>
            </a:extLst>
          </p:cNvPr>
          <p:cNvSpPr>
            <a:spLocks noGrp="1"/>
          </p:cNvSpPr>
          <p:nvPr>
            <p:ph type="title"/>
          </p:nvPr>
        </p:nvSpPr>
        <p:spPr/>
        <p:txBody>
          <a:bodyPr/>
          <a:lstStyle/>
          <a:p>
            <a:r>
              <a:rPr lang="fr-FR" dirty="0"/>
              <a:t>Création d’un webservice put</a:t>
            </a:r>
          </a:p>
        </p:txBody>
      </p:sp>
      <p:sp>
        <p:nvSpPr>
          <p:cNvPr id="3" name="Espace réservé du texte 2">
            <a:extLst>
              <a:ext uri="{FF2B5EF4-FFF2-40B4-BE49-F238E27FC236}">
                <a16:creationId xmlns:a16="http://schemas.microsoft.com/office/drawing/2014/main" id="{8C01882C-122A-5F76-0E78-F9B56D6F35D8}"/>
              </a:ext>
            </a:extLst>
          </p:cNvPr>
          <p:cNvSpPr>
            <a:spLocks noGrp="1"/>
          </p:cNvSpPr>
          <p:nvPr>
            <p:ph type="body" sz="quarter" idx="13"/>
          </p:nvPr>
        </p:nvSpPr>
        <p:spPr/>
        <p:txBody>
          <a:bodyPr/>
          <a:lstStyle/>
          <a:p>
            <a:endParaRPr lang="fr-FR"/>
          </a:p>
        </p:txBody>
      </p:sp>
      <p:sp>
        <p:nvSpPr>
          <p:cNvPr id="4" name="Espace réservé du contenu 3">
            <a:extLst>
              <a:ext uri="{FF2B5EF4-FFF2-40B4-BE49-F238E27FC236}">
                <a16:creationId xmlns:a16="http://schemas.microsoft.com/office/drawing/2014/main" id="{00450EA0-E874-9152-8C2E-63B974A49CF9}"/>
              </a:ext>
            </a:extLst>
          </p:cNvPr>
          <p:cNvSpPr>
            <a:spLocks noGrp="1"/>
          </p:cNvSpPr>
          <p:nvPr>
            <p:ph idx="14"/>
          </p:nvPr>
        </p:nvSpPr>
        <p:spPr/>
        <p:txBody>
          <a:bodyPr/>
          <a:lstStyle/>
          <a:p>
            <a:r>
              <a:rPr lang="fr-FR" dirty="0"/>
              <a:t>Maintenant que nous avons accès à </a:t>
            </a:r>
            <a:r>
              <a:rPr lang="fr-FR" dirty="0" err="1"/>
              <a:t>l’id</a:t>
            </a:r>
            <a:r>
              <a:rPr lang="fr-FR" dirty="0"/>
              <a:t>, on va pouvoir créer notre WS en ciblant spécifique un livre. </a:t>
            </a:r>
          </a:p>
          <a:p>
            <a:endParaRPr lang="fr-FR" dirty="0"/>
          </a:p>
          <a:p>
            <a:r>
              <a:rPr lang="fr-FR" dirty="0"/>
              <a:t>Pour l’exposition du service, on est donc sur le verbe </a:t>
            </a:r>
          </a:p>
          <a:p>
            <a:r>
              <a:rPr lang="fr-FR" dirty="0"/>
              <a:t>HTTP PUT et on veut consommer un objet </a:t>
            </a:r>
            <a:r>
              <a:rPr lang="fr-FR" dirty="0" err="1"/>
              <a:t>json</a:t>
            </a:r>
            <a:r>
              <a:rPr lang="fr-FR" dirty="0"/>
              <a:t> en entrée</a:t>
            </a:r>
          </a:p>
          <a:p>
            <a:r>
              <a:rPr lang="fr-FR" dirty="0"/>
              <a:t>de la méthode. </a:t>
            </a:r>
          </a:p>
          <a:p>
            <a:r>
              <a:rPr lang="fr-FR" dirty="0"/>
              <a:t>La spécificité ici est que l’on va ajouter </a:t>
            </a:r>
            <a:r>
              <a:rPr lang="fr-FR" dirty="0" err="1"/>
              <a:t>l’id</a:t>
            </a:r>
            <a:r>
              <a:rPr lang="fr-FR" dirty="0"/>
              <a:t> du livre dans </a:t>
            </a:r>
          </a:p>
          <a:p>
            <a:r>
              <a:rPr lang="fr-FR" dirty="0"/>
              <a:t>l’url du service, il faut donc ajuster le Path</a:t>
            </a:r>
          </a:p>
          <a:p>
            <a:r>
              <a:rPr lang="fr-FR" dirty="0"/>
              <a:t>Et indiquer que c’est une variable en </a:t>
            </a:r>
            <a:r>
              <a:rPr lang="fr-FR" dirty="0" err="1"/>
              <a:t>PathParameter</a:t>
            </a:r>
            <a:endParaRPr lang="fr-FR" dirty="0"/>
          </a:p>
          <a:p>
            <a:endParaRPr lang="fr-FR" dirty="0"/>
          </a:p>
          <a:p>
            <a:r>
              <a:rPr lang="fr-FR" dirty="0"/>
              <a:t>Pour le contenu du service, on utilise le repository pour </a:t>
            </a:r>
          </a:p>
          <a:p>
            <a:r>
              <a:rPr lang="fr-FR" dirty="0"/>
              <a:t>Aller chercher l’objet à modifier en se servant de </a:t>
            </a:r>
            <a:r>
              <a:rPr lang="fr-FR" dirty="0" err="1"/>
              <a:t>l’id</a:t>
            </a:r>
            <a:r>
              <a:rPr lang="fr-FR" dirty="0"/>
              <a:t>, on</a:t>
            </a:r>
          </a:p>
          <a:p>
            <a:r>
              <a:rPr lang="fr-FR" dirty="0" err="1"/>
              <a:t>sette</a:t>
            </a:r>
            <a:r>
              <a:rPr lang="fr-FR" dirty="0"/>
              <a:t> les données de l’objet en entrée, et on </a:t>
            </a:r>
            <a:r>
              <a:rPr lang="fr-FR" dirty="0" err="1"/>
              <a:t>save</a:t>
            </a:r>
            <a:r>
              <a:rPr lang="fr-FR" dirty="0"/>
              <a:t> dans la</a:t>
            </a:r>
          </a:p>
          <a:p>
            <a:r>
              <a:rPr lang="fr-FR" dirty="0" err="1"/>
              <a:t>bdd</a:t>
            </a:r>
            <a:r>
              <a:rPr lang="fr-FR" dirty="0"/>
              <a:t>.</a:t>
            </a:r>
          </a:p>
          <a:p>
            <a:endParaRPr lang="fr-FR" dirty="0"/>
          </a:p>
          <a:p>
            <a:r>
              <a:rPr lang="fr-FR" dirty="0"/>
              <a:t>Dans mon exemple, j’ai aussi géré le fait qu’on ne trouve</a:t>
            </a:r>
          </a:p>
          <a:p>
            <a:r>
              <a:rPr lang="fr-FR" dirty="0"/>
              <a:t>pas l’objet en </a:t>
            </a:r>
            <a:r>
              <a:rPr lang="fr-FR" dirty="0" err="1"/>
              <a:t>bdd</a:t>
            </a:r>
            <a:r>
              <a:rPr lang="fr-FR" dirty="0"/>
              <a:t>, en renvoyant une Exception.</a:t>
            </a:r>
          </a:p>
        </p:txBody>
      </p:sp>
      <p:pic>
        <p:nvPicPr>
          <p:cNvPr id="5" name="Image 4">
            <a:extLst>
              <a:ext uri="{FF2B5EF4-FFF2-40B4-BE49-F238E27FC236}">
                <a16:creationId xmlns:a16="http://schemas.microsoft.com/office/drawing/2014/main" id="{2BEAC752-D3E8-7C2A-FAC4-A32275ABB271}"/>
              </a:ext>
            </a:extLst>
          </p:cNvPr>
          <p:cNvPicPr>
            <a:picLocks noChangeAspect="1"/>
          </p:cNvPicPr>
          <p:nvPr/>
        </p:nvPicPr>
        <p:blipFill>
          <a:blip r:embed="rId2"/>
          <a:stretch>
            <a:fillRect/>
          </a:stretch>
        </p:blipFill>
        <p:spPr>
          <a:xfrm>
            <a:off x="5670698" y="2091846"/>
            <a:ext cx="5685219" cy="3552705"/>
          </a:xfrm>
          <a:prstGeom prst="rect">
            <a:avLst/>
          </a:prstGeom>
        </p:spPr>
      </p:pic>
      <p:cxnSp>
        <p:nvCxnSpPr>
          <p:cNvPr id="7" name="Connecteur droit avec flèche 6">
            <a:extLst>
              <a:ext uri="{FF2B5EF4-FFF2-40B4-BE49-F238E27FC236}">
                <a16:creationId xmlns:a16="http://schemas.microsoft.com/office/drawing/2014/main" id="{2709AD9A-D4BC-CF3A-144E-1E10727B2720}"/>
              </a:ext>
            </a:extLst>
          </p:cNvPr>
          <p:cNvCxnSpPr/>
          <p:nvPr/>
        </p:nvCxnSpPr>
        <p:spPr>
          <a:xfrm>
            <a:off x="4384110" y="3006247"/>
            <a:ext cx="2768252" cy="87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6AB718D4-A0E6-94F6-5D3B-D3FFE1BDB81A}"/>
              </a:ext>
            </a:extLst>
          </p:cNvPr>
          <p:cNvCxnSpPr>
            <a:cxnSpLocks/>
          </p:cNvCxnSpPr>
          <p:nvPr/>
        </p:nvCxnSpPr>
        <p:spPr>
          <a:xfrm>
            <a:off x="5334000" y="3233803"/>
            <a:ext cx="26808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179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E6453E-5DAA-6410-6AA6-FE230E6F0E48}"/>
              </a:ext>
            </a:extLst>
          </p:cNvPr>
          <p:cNvSpPr>
            <a:spLocks noGrp="1"/>
          </p:cNvSpPr>
          <p:nvPr>
            <p:ph type="title"/>
          </p:nvPr>
        </p:nvSpPr>
        <p:spPr/>
        <p:txBody>
          <a:bodyPr/>
          <a:lstStyle/>
          <a:p>
            <a:r>
              <a:rPr lang="fr-FR" dirty="0"/>
              <a:t>Test du put</a:t>
            </a:r>
          </a:p>
        </p:txBody>
      </p:sp>
      <p:sp>
        <p:nvSpPr>
          <p:cNvPr id="3" name="Espace réservé du texte 2">
            <a:extLst>
              <a:ext uri="{FF2B5EF4-FFF2-40B4-BE49-F238E27FC236}">
                <a16:creationId xmlns:a16="http://schemas.microsoft.com/office/drawing/2014/main" id="{017C8AB2-E775-242E-DB0D-C035889F55CC}"/>
              </a:ext>
            </a:extLst>
          </p:cNvPr>
          <p:cNvSpPr>
            <a:spLocks noGrp="1"/>
          </p:cNvSpPr>
          <p:nvPr>
            <p:ph type="body" sz="quarter" idx="13"/>
          </p:nvPr>
        </p:nvSpPr>
        <p:spPr/>
        <p:txBody>
          <a:bodyPr/>
          <a:lstStyle/>
          <a:p>
            <a:endParaRPr lang="fr-FR"/>
          </a:p>
        </p:txBody>
      </p:sp>
      <p:sp>
        <p:nvSpPr>
          <p:cNvPr id="4" name="Espace réservé du contenu 3">
            <a:extLst>
              <a:ext uri="{FF2B5EF4-FFF2-40B4-BE49-F238E27FC236}">
                <a16:creationId xmlns:a16="http://schemas.microsoft.com/office/drawing/2014/main" id="{2F3CDD49-6AEC-5C31-F632-9D6AED7D70A9}"/>
              </a:ext>
            </a:extLst>
          </p:cNvPr>
          <p:cNvSpPr>
            <a:spLocks noGrp="1"/>
          </p:cNvSpPr>
          <p:nvPr>
            <p:ph idx="14"/>
          </p:nvPr>
        </p:nvSpPr>
        <p:spPr/>
        <p:txBody>
          <a:bodyPr/>
          <a:lstStyle/>
          <a:p>
            <a:r>
              <a:rPr lang="fr-FR" dirty="0"/>
              <a:t>Relancez votre application, et rendez-vous sur Postman.</a:t>
            </a:r>
            <a:r>
              <a:rPr lang="fr-FR" dirty="0">
                <a:sym typeface="Wingdings" pitchFamily="2" charset="2"/>
              </a:rPr>
              <a:t> Pour le moment, quand vous relancer votre serveur, la </a:t>
            </a:r>
            <a:r>
              <a:rPr lang="fr-FR" dirty="0" err="1">
                <a:sym typeface="Wingdings" pitchFamily="2" charset="2"/>
              </a:rPr>
              <a:t>bdd</a:t>
            </a:r>
            <a:r>
              <a:rPr lang="fr-FR" dirty="0">
                <a:sym typeface="Wingdings" pitchFamily="2" charset="2"/>
              </a:rPr>
              <a:t> est recréée et se vide, donc vous perdez vos données, nous verrons ce point plus tard.</a:t>
            </a:r>
          </a:p>
          <a:p>
            <a:endParaRPr lang="fr-FR" dirty="0">
              <a:sym typeface="Wingdings" pitchFamily="2" charset="2"/>
            </a:endParaRPr>
          </a:p>
          <a:p>
            <a:r>
              <a:rPr lang="fr-FR" dirty="0"/>
              <a:t>Pareil, ici c’est une vidéo, appuyez sur </a:t>
            </a:r>
            <a:r>
              <a:rPr lang="fr-FR" dirty="0" err="1"/>
              <a:t>play</a:t>
            </a:r>
            <a:endParaRPr lang="fr-FR" dirty="0"/>
          </a:p>
          <a:p>
            <a:endParaRPr lang="fr-FR" dirty="0"/>
          </a:p>
          <a:p>
            <a:r>
              <a:rPr lang="fr-FR" dirty="0"/>
              <a:t>Pour l’enchainement, nous faisons d’abord</a:t>
            </a:r>
          </a:p>
          <a:p>
            <a:r>
              <a:rPr lang="fr-FR" dirty="0"/>
              <a:t>un POST pour ajouter un livre, on récupère</a:t>
            </a:r>
          </a:p>
          <a:p>
            <a:r>
              <a:rPr lang="fr-FR" dirty="0"/>
              <a:t>son id grâce au GET, et nous testons notre </a:t>
            </a:r>
          </a:p>
          <a:p>
            <a:r>
              <a:rPr lang="fr-FR" dirty="0"/>
              <a:t>PUT.</a:t>
            </a:r>
          </a:p>
          <a:p>
            <a:endParaRPr lang="fr-FR" dirty="0"/>
          </a:p>
          <a:p>
            <a:r>
              <a:rPr lang="fr-FR" dirty="0"/>
              <a:t>L’objet pour le PUT se passe comme dans </a:t>
            </a:r>
          </a:p>
          <a:p>
            <a:r>
              <a:rPr lang="fr-FR" dirty="0"/>
              <a:t>le POST dans l’onglet body. Par contre, </a:t>
            </a:r>
            <a:r>
              <a:rPr lang="fr-FR" dirty="0" err="1"/>
              <a:t>l’id</a:t>
            </a:r>
            <a:endParaRPr lang="fr-FR" dirty="0"/>
          </a:p>
          <a:p>
            <a:r>
              <a:rPr lang="fr-FR" dirty="0"/>
              <a:t>se renseigne directement dans l’url avec un</a:t>
            </a:r>
          </a:p>
          <a:p>
            <a:r>
              <a:rPr lang="fr-FR" dirty="0"/>
              <a:t>« : », cela indique à </a:t>
            </a:r>
            <a:r>
              <a:rPr lang="fr-FR" dirty="0" err="1"/>
              <a:t>postman</a:t>
            </a:r>
            <a:r>
              <a:rPr lang="fr-FR" dirty="0"/>
              <a:t> qu’il s’agit </a:t>
            </a:r>
          </a:p>
          <a:p>
            <a:r>
              <a:rPr lang="fr-FR" dirty="0"/>
              <a:t>d’une variable.</a:t>
            </a:r>
          </a:p>
          <a:p>
            <a:endParaRPr lang="fr-FR" dirty="0"/>
          </a:p>
          <a:p>
            <a:r>
              <a:rPr lang="fr-FR" dirty="0"/>
              <a:t>Les tests dans la vidéo montrent bien qu’on </a:t>
            </a:r>
          </a:p>
          <a:p>
            <a:r>
              <a:rPr lang="fr-FR" dirty="0"/>
              <a:t>arrive à modifier le livre 1, et renvoi une </a:t>
            </a:r>
          </a:p>
          <a:p>
            <a:r>
              <a:rPr lang="fr-FR" dirty="0"/>
              <a:t>erreur lorsqu’on modifie un livre inconnu</a:t>
            </a:r>
          </a:p>
        </p:txBody>
      </p:sp>
    </p:spTree>
    <p:extLst>
      <p:ext uri="{BB962C8B-B14F-4D97-AF65-F5344CB8AC3E}">
        <p14:creationId xmlns:p14="http://schemas.microsoft.com/office/powerpoint/2010/main" val="2037806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2C7869-EBCF-9B19-A48B-75F124F8159C}"/>
              </a:ext>
            </a:extLst>
          </p:cNvPr>
          <p:cNvSpPr>
            <a:spLocks noGrp="1"/>
          </p:cNvSpPr>
          <p:nvPr>
            <p:ph type="title"/>
          </p:nvPr>
        </p:nvSpPr>
        <p:spPr/>
        <p:txBody>
          <a:bodyPr/>
          <a:lstStyle/>
          <a:p>
            <a:r>
              <a:rPr lang="fr-FR" dirty="0" err="1"/>
              <a:t>WebService</a:t>
            </a:r>
            <a:r>
              <a:rPr lang="fr-FR" dirty="0"/>
              <a:t> DELETE</a:t>
            </a:r>
          </a:p>
        </p:txBody>
      </p:sp>
      <p:sp>
        <p:nvSpPr>
          <p:cNvPr id="3" name="Espace réservé du texte 2">
            <a:extLst>
              <a:ext uri="{FF2B5EF4-FFF2-40B4-BE49-F238E27FC236}">
                <a16:creationId xmlns:a16="http://schemas.microsoft.com/office/drawing/2014/main" id="{93B8BC86-CBDA-968A-3B04-5F4F10A68B87}"/>
              </a:ext>
            </a:extLst>
          </p:cNvPr>
          <p:cNvSpPr>
            <a:spLocks noGrp="1"/>
          </p:cNvSpPr>
          <p:nvPr>
            <p:ph type="body" sz="quarter" idx="13"/>
          </p:nvPr>
        </p:nvSpPr>
        <p:spPr/>
        <p:txBody>
          <a:bodyPr/>
          <a:lstStyle/>
          <a:p>
            <a:endParaRPr lang="fr-FR"/>
          </a:p>
        </p:txBody>
      </p:sp>
      <p:sp>
        <p:nvSpPr>
          <p:cNvPr id="4" name="Espace réservé du contenu 3">
            <a:extLst>
              <a:ext uri="{FF2B5EF4-FFF2-40B4-BE49-F238E27FC236}">
                <a16:creationId xmlns:a16="http://schemas.microsoft.com/office/drawing/2014/main" id="{57627CC0-5EE9-77A5-E1C6-AA612A46D560}"/>
              </a:ext>
            </a:extLst>
          </p:cNvPr>
          <p:cNvSpPr>
            <a:spLocks noGrp="1"/>
          </p:cNvSpPr>
          <p:nvPr>
            <p:ph idx="14"/>
          </p:nvPr>
        </p:nvSpPr>
        <p:spPr/>
        <p:txBody>
          <a:bodyPr/>
          <a:lstStyle/>
          <a:p>
            <a:r>
              <a:rPr lang="fr-FR" dirty="0"/>
              <a:t>Au niveau du CRUD, nous avons vu le </a:t>
            </a:r>
            <a:r>
              <a:rPr lang="fr-FR" dirty="0" err="1"/>
              <a:t>read</a:t>
            </a:r>
            <a:r>
              <a:rPr lang="fr-FR" dirty="0"/>
              <a:t>, le </a:t>
            </a:r>
            <a:r>
              <a:rPr lang="fr-FR" dirty="0" err="1"/>
              <a:t>create</a:t>
            </a:r>
            <a:r>
              <a:rPr lang="fr-FR" dirty="0"/>
              <a:t>, l’update, il nous reste donc … le </a:t>
            </a:r>
            <a:r>
              <a:rPr lang="fr-FR" dirty="0" err="1"/>
              <a:t>delete</a:t>
            </a:r>
            <a:r>
              <a:rPr lang="fr-FR" dirty="0"/>
              <a:t>! Bravo vous suivez </a:t>
            </a:r>
            <a:r>
              <a:rPr lang="fr-FR" dirty="0">
                <a:sym typeface="Wingdings" pitchFamily="2" charset="2"/>
              </a:rPr>
              <a:t> </a:t>
            </a:r>
          </a:p>
          <a:p>
            <a:endParaRPr lang="fr-FR" dirty="0">
              <a:sym typeface="Wingdings" pitchFamily="2" charset="2"/>
            </a:endParaRPr>
          </a:p>
          <a:p>
            <a:r>
              <a:rPr lang="fr-FR" dirty="0">
                <a:sym typeface="Wingdings" pitchFamily="2" charset="2"/>
              </a:rPr>
              <a:t>C’est parti ! Pour le </a:t>
            </a:r>
            <a:r>
              <a:rPr lang="fr-FR" dirty="0" err="1">
                <a:sym typeface="Wingdings" pitchFamily="2" charset="2"/>
              </a:rPr>
              <a:t>delete</a:t>
            </a:r>
            <a:r>
              <a:rPr lang="fr-FR" dirty="0">
                <a:sym typeface="Wingdings" pitchFamily="2" charset="2"/>
              </a:rPr>
              <a:t>, il nous faudra un id également comme le PUT pour choisir quel livre on veut supprimer de la </a:t>
            </a:r>
            <a:r>
              <a:rPr lang="fr-FR" dirty="0" err="1">
                <a:sym typeface="Wingdings" pitchFamily="2" charset="2"/>
              </a:rPr>
              <a:t>bdd</a:t>
            </a:r>
            <a:r>
              <a:rPr lang="fr-FR" dirty="0">
                <a:sym typeface="Wingdings" pitchFamily="2" charset="2"/>
              </a:rPr>
              <a:t>.</a:t>
            </a:r>
          </a:p>
          <a:p>
            <a:endParaRPr lang="fr-FR" dirty="0">
              <a:sym typeface="Wingdings" pitchFamily="2" charset="2"/>
            </a:endParaRPr>
          </a:p>
          <a:p>
            <a:r>
              <a:rPr lang="fr-FR" dirty="0"/>
              <a:t>Donc on utilise le verbe HTTP DELETE, et on voit ici que</a:t>
            </a:r>
          </a:p>
          <a:p>
            <a:r>
              <a:rPr lang="fr-FR" dirty="0"/>
              <a:t>la méthode est beaucoup plus simple!</a:t>
            </a:r>
          </a:p>
          <a:p>
            <a:endParaRPr lang="fr-FR" dirty="0"/>
          </a:p>
          <a:p>
            <a:r>
              <a:rPr lang="fr-FR" dirty="0"/>
              <a:t>Testons ça de suite </a:t>
            </a:r>
            <a:r>
              <a:rPr lang="fr-FR" dirty="0">
                <a:sym typeface="Wingdings" pitchFamily="2" charset="2"/>
              </a:rPr>
              <a:t> </a:t>
            </a:r>
            <a:endParaRPr lang="fr-FR" dirty="0"/>
          </a:p>
        </p:txBody>
      </p:sp>
      <p:pic>
        <p:nvPicPr>
          <p:cNvPr id="5" name="Image 4">
            <a:extLst>
              <a:ext uri="{FF2B5EF4-FFF2-40B4-BE49-F238E27FC236}">
                <a16:creationId xmlns:a16="http://schemas.microsoft.com/office/drawing/2014/main" id="{540054F7-D078-6AB8-E87C-F44D9E4131ED}"/>
              </a:ext>
            </a:extLst>
          </p:cNvPr>
          <p:cNvPicPr>
            <a:picLocks noChangeAspect="1"/>
          </p:cNvPicPr>
          <p:nvPr/>
        </p:nvPicPr>
        <p:blipFill>
          <a:blip r:embed="rId2"/>
          <a:stretch>
            <a:fillRect/>
          </a:stretch>
        </p:blipFill>
        <p:spPr>
          <a:xfrm>
            <a:off x="5677395" y="2326544"/>
            <a:ext cx="5806044" cy="3585472"/>
          </a:xfrm>
          <a:prstGeom prst="rect">
            <a:avLst/>
          </a:prstGeom>
        </p:spPr>
      </p:pic>
      <p:sp>
        <p:nvSpPr>
          <p:cNvPr id="6" name="Cadre 5">
            <a:extLst>
              <a:ext uri="{FF2B5EF4-FFF2-40B4-BE49-F238E27FC236}">
                <a16:creationId xmlns:a16="http://schemas.microsoft.com/office/drawing/2014/main" id="{7878757E-4D29-4DD2-5093-B469352C325F}"/>
              </a:ext>
            </a:extLst>
          </p:cNvPr>
          <p:cNvSpPr/>
          <p:nvPr/>
        </p:nvSpPr>
        <p:spPr>
          <a:xfrm>
            <a:off x="7469579" y="3954484"/>
            <a:ext cx="2149434" cy="605642"/>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4070450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C13200-D180-5C5D-4771-0ACA38B9E8BF}"/>
              </a:ext>
            </a:extLst>
          </p:cNvPr>
          <p:cNvSpPr>
            <a:spLocks noGrp="1"/>
          </p:cNvSpPr>
          <p:nvPr>
            <p:ph type="title"/>
          </p:nvPr>
        </p:nvSpPr>
        <p:spPr/>
        <p:txBody>
          <a:bodyPr/>
          <a:lstStyle/>
          <a:p>
            <a:r>
              <a:rPr lang="fr-FR" dirty="0"/>
              <a:t>Générer le projet</a:t>
            </a:r>
          </a:p>
        </p:txBody>
      </p:sp>
      <p:sp>
        <p:nvSpPr>
          <p:cNvPr id="3" name="Espace réservé du texte 2">
            <a:extLst>
              <a:ext uri="{FF2B5EF4-FFF2-40B4-BE49-F238E27FC236}">
                <a16:creationId xmlns:a16="http://schemas.microsoft.com/office/drawing/2014/main" id="{B0EEFD6A-4061-D803-5278-DB6E6064E823}"/>
              </a:ext>
            </a:extLst>
          </p:cNvPr>
          <p:cNvSpPr>
            <a:spLocks noGrp="1"/>
          </p:cNvSpPr>
          <p:nvPr>
            <p:ph type="body" sz="quarter" idx="13"/>
          </p:nvPr>
        </p:nvSpPr>
        <p:spPr/>
        <p:txBody>
          <a:bodyPr/>
          <a:lstStyle/>
          <a:p>
            <a:endParaRPr lang="fr-FR" dirty="0"/>
          </a:p>
        </p:txBody>
      </p:sp>
      <p:sp>
        <p:nvSpPr>
          <p:cNvPr id="4" name="Espace réservé du contenu 3">
            <a:extLst>
              <a:ext uri="{FF2B5EF4-FFF2-40B4-BE49-F238E27FC236}">
                <a16:creationId xmlns:a16="http://schemas.microsoft.com/office/drawing/2014/main" id="{6AE7E6E2-91BE-2A71-4FD4-C58717B0331D}"/>
              </a:ext>
            </a:extLst>
          </p:cNvPr>
          <p:cNvSpPr>
            <a:spLocks noGrp="1"/>
          </p:cNvSpPr>
          <p:nvPr>
            <p:ph idx="14"/>
          </p:nvPr>
        </p:nvSpPr>
        <p:spPr/>
        <p:txBody>
          <a:bodyPr/>
          <a:lstStyle/>
          <a:p>
            <a:r>
              <a:rPr lang="fr-FR" dirty="0"/>
              <a:t>Vérifiez que JAVA et </a:t>
            </a:r>
            <a:r>
              <a:rPr lang="fr-FR" dirty="0" err="1"/>
              <a:t>maven</a:t>
            </a:r>
            <a:r>
              <a:rPr lang="fr-FR" dirty="0"/>
              <a:t> soient bien installés, pour cela dans un terminal tapez :</a:t>
            </a:r>
          </a:p>
          <a:p>
            <a:r>
              <a:rPr lang="fr-FR" dirty="0"/>
              <a:t>java --version </a:t>
            </a:r>
          </a:p>
          <a:p>
            <a:r>
              <a:rPr lang="fr-FR" dirty="0" err="1"/>
              <a:t>mvn</a:t>
            </a:r>
            <a:r>
              <a:rPr lang="fr-FR" dirty="0"/>
              <a:t> --version</a:t>
            </a:r>
          </a:p>
          <a:p>
            <a:endParaRPr lang="fr-FR" dirty="0"/>
          </a:p>
          <a:p>
            <a:r>
              <a:rPr lang="fr-FR" dirty="0"/>
              <a:t>PS: si vous utilisez </a:t>
            </a:r>
            <a:r>
              <a:rPr lang="fr-FR" dirty="0" err="1"/>
              <a:t>intelliJ</a:t>
            </a:r>
            <a:r>
              <a:rPr lang="fr-FR" dirty="0"/>
              <a:t>, une version de </a:t>
            </a:r>
            <a:r>
              <a:rPr lang="fr-FR" dirty="0" err="1"/>
              <a:t>maven</a:t>
            </a:r>
            <a:r>
              <a:rPr lang="fr-FR" dirty="0"/>
              <a:t> est embarquée dans l’IDE.</a:t>
            </a:r>
          </a:p>
          <a:p>
            <a:endParaRPr lang="fr-FR" dirty="0"/>
          </a:p>
          <a:p>
            <a:r>
              <a:rPr lang="fr-FR" dirty="0"/>
              <a:t>Rendez-vous sur </a:t>
            </a:r>
            <a:r>
              <a:rPr lang="fr-FR" dirty="0">
                <a:hlinkClick r:id="rId2"/>
              </a:rPr>
              <a:t>https://start.spring.io</a:t>
            </a:r>
            <a:r>
              <a:rPr lang="fr-FR" dirty="0"/>
              <a:t> pour générer votre application </a:t>
            </a:r>
            <a:r>
              <a:rPr lang="fr-FR" dirty="0" err="1"/>
              <a:t>Springboot</a:t>
            </a:r>
            <a:endParaRPr lang="fr-FR" dirty="0"/>
          </a:p>
          <a:p>
            <a:endParaRPr lang="fr-FR" dirty="0"/>
          </a:p>
          <a:p>
            <a:r>
              <a:rPr lang="fr-FR" dirty="0"/>
              <a:t>Cochez les cases Java, Maven, et 3.1.3 pour la version </a:t>
            </a:r>
          </a:p>
          <a:p>
            <a:r>
              <a:rPr lang="fr-FR" dirty="0"/>
              <a:t>de </a:t>
            </a:r>
            <a:r>
              <a:rPr lang="fr-FR" dirty="0" err="1"/>
              <a:t>springboot</a:t>
            </a:r>
            <a:r>
              <a:rPr lang="fr-FR" dirty="0"/>
              <a:t>.</a:t>
            </a:r>
          </a:p>
          <a:p>
            <a:r>
              <a:rPr lang="fr-FR" dirty="0"/>
              <a:t>Ensuite, nommez votre projet en renseignant le Group,</a:t>
            </a:r>
          </a:p>
          <a:p>
            <a:r>
              <a:rPr lang="fr-FR" dirty="0"/>
              <a:t>L’</a:t>
            </a:r>
            <a:r>
              <a:rPr lang="fr-FR" dirty="0" err="1"/>
              <a:t>Artifact</a:t>
            </a:r>
            <a:r>
              <a:rPr lang="fr-FR" dirty="0"/>
              <a:t>, le </a:t>
            </a:r>
            <a:r>
              <a:rPr lang="fr-FR" dirty="0" err="1"/>
              <a:t>name</a:t>
            </a:r>
            <a:r>
              <a:rPr lang="fr-FR" dirty="0"/>
              <a:t> et si vous êtes chauds, mettez une </a:t>
            </a:r>
          </a:p>
          <a:p>
            <a:r>
              <a:rPr lang="fr-FR" dirty="0"/>
              <a:t>description </a:t>
            </a:r>
            <a:r>
              <a:rPr lang="fr-FR" dirty="0">
                <a:sym typeface="Wingdings" pitchFamily="2" charset="2"/>
              </a:rPr>
              <a:t> </a:t>
            </a:r>
          </a:p>
          <a:p>
            <a:endParaRPr lang="fr-FR" dirty="0">
              <a:sym typeface="Wingdings" pitchFamily="2" charset="2"/>
            </a:endParaRPr>
          </a:p>
          <a:p>
            <a:r>
              <a:rPr lang="fr-FR" dirty="0">
                <a:sym typeface="Wingdings" pitchFamily="2" charset="2"/>
              </a:rPr>
              <a:t>Ensuite cliquez sur ADD DEPENDENCIES… et recherchez</a:t>
            </a:r>
          </a:p>
          <a:p>
            <a:r>
              <a:rPr lang="fr-FR" dirty="0"/>
              <a:t>H2 </a:t>
            </a:r>
            <a:r>
              <a:rPr lang="fr-FR" dirty="0" err="1"/>
              <a:t>Database</a:t>
            </a:r>
            <a:r>
              <a:rPr lang="fr-FR" dirty="0"/>
              <a:t>, Spring Data JPA et et Jersey</a:t>
            </a:r>
          </a:p>
          <a:p>
            <a:endParaRPr lang="fr-FR" dirty="0"/>
          </a:p>
          <a:p>
            <a:r>
              <a:rPr lang="fr-FR" dirty="0"/>
              <a:t>Enfin, cliquez sur GENERATE, cela va vous faire télécharger</a:t>
            </a:r>
          </a:p>
          <a:p>
            <a:r>
              <a:rPr lang="fr-FR" dirty="0"/>
              <a:t>Une archive contenant le projet.</a:t>
            </a:r>
          </a:p>
          <a:p>
            <a:pPr algn="r"/>
            <a:endParaRPr lang="fr-FR" dirty="0"/>
          </a:p>
        </p:txBody>
      </p:sp>
      <p:pic>
        <p:nvPicPr>
          <p:cNvPr id="6" name="Image 5">
            <a:extLst>
              <a:ext uri="{FF2B5EF4-FFF2-40B4-BE49-F238E27FC236}">
                <a16:creationId xmlns:a16="http://schemas.microsoft.com/office/drawing/2014/main" id="{9590C3D6-BDD2-3CF5-59DE-3BEB8A297525}"/>
              </a:ext>
            </a:extLst>
          </p:cNvPr>
          <p:cNvPicPr>
            <a:picLocks noChangeAspect="1"/>
          </p:cNvPicPr>
          <p:nvPr/>
        </p:nvPicPr>
        <p:blipFill>
          <a:blip r:embed="rId3"/>
          <a:stretch>
            <a:fillRect/>
          </a:stretch>
        </p:blipFill>
        <p:spPr>
          <a:xfrm>
            <a:off x="6105561" y="3322822"/>
            <a:ext cx="5263055" cy="3419065"/>
          </a:xfrm>
          <a:prstGeom prst="rect">
            <a:avLst/>
          </a:prstGeom>
        </p:spPr>
      </p:pic>
    </p:spTree>
    <p:extLst>
      <p:ext uri="{BB962C8B-B14F-4D97-AF65-F5344CB8AC3E}">
        <p14:creationId xmlns:p14="http://schemas.microsoft.com/office/powerpoint/2010/main" val="531947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6CECDF-9221-D7E7-D9C1-B4CB6CA3B771}"/>
              </a:ext>
            </a:extLst>
          </p:cNvPr>
          <p:cNvSpPr>
            <a:spLocks noGrp="1"/>
          </p:cNvSpPr>
          <p:nvPr>
            <p:ph type="title"/>
          </p:nvPr>
        </p:nvSpPr>
        <p:spPr/>
        <p:txBody>
          <a:bodyPr/>
          <a:lstStyle/>
          <a:p>
            <a:r>
              <a:rPr lang="fr-FR" dirty="0"/>
              <a:t>Test webservice </a:t>
            </a:r>
            <a:r>
              <a:rPr lang="fr-FR" dirty="0" err="1"/>
              <a:t>delete</a:t>
            </a:r>
            <a:endParaRPr lang="fr-FR" dirty="0"/>
          </a:p>
        </p:txBody>
      </p:sp>
      <p:sp>
        <p:nvSpPr>
          <p:cNvPr id="3" name="Espace réservé du texte 2">
            <a:extLst>
              <a:ext uri="{FF2B5EF4-FFF2-40B4-BE49-F238E27FC236}">
                <a16:creationId xmlns:a16="http://schemas.microsoft.com/office/drawing/2014/main" id="{B9E109A8-F5D1-A7F6-85DD-1F22915897FA}"/>
              </a:ext>
            </a:extLst>
          </p:cNvPr>
          <p:cNvSpPr>
            <a:spLocks noGrp="1"/>
          </p:cNvSpPr>
          <p:nvPr>
            <p:ph type="body" sz="quarter" idx="13"/>
          </p:nvPr>
        </p:nvSpPr>
        <p:spPr/>
        <p:txBody>
          <a:bodyPr/>
          <a:lstStyle/>
          <a:p>
            <a:endParaRPr lang="fr-FR"/>
          </a:p>
        </p:txBody>
      </p:sp>
      <p:sp>
        <p:nvSpPr>
          <p:cNvPr id="4" name="Espace réservé du contenu 3">
            <a:extLst>
              <a:ext uri="{FF2B5EF4-FFF2-40B4-BE49-F238E27FC236}">
                <a16:creationId xmlns:a16="http://schemas.microsoft.com/office/drawing/2014/main" id="{5609EA3D-D151-3054-5E7C-AC8D33EC7388}"/>
              </a:ext>
            </a:extLst>
          </p:cNvPr>
          <p:cNvSpPr>
            <a:spLocks noGrp="1"/>
          </p:cNvSpPr>
          <p:nvPr>
            <p:ph idx="14"/>
          </p:nvPr>
        </p:nvSpPr>
        <p:spPr/>
        <p:txBody>
          <a:bodyPr/>
          <a:lstStyle/>
          <a:p>
            <a:r>
              <a:rPr lang="fr-FR" dirty="0"/>
              <a:t>Comme pour le WS PUT pour modifier un livre, relancez votre application, rendez-vous sur Postman et créez un livre avec le POST et récupérez son id avec le GET.</a:t>
            </a:r>
          </a:p>
          <a:p>
            <a:endParaRPr lang="fr-FR" dirty="0"/>
          </a:p>
          <a:p>
            <a:r>
              <a:rPr lang="fr-FR" dirty="0"/>
              <a:t>Une fois que vous connaissez </a:t>
            </a:r>
            <a:r>
              <a:rPr lang="fr-FR" dirty="0" err="1"/>
              <a:t>l’id</a:t>
            </a:r>
            <a:r>
              <a:rPr lang="fr-FR" dirty="0"/>
              <a:t> du livre que vous voulez supprimer, créez une nouvelle requête DELETE et renseignez l’url avec </a:t>
            </a:r>
            <a:r>
              <a:rPr lang="fr-FR" dirty="0" err="1"/>
              <a:t>l’id</a:t>
            </a:r>
            <a:r>
              <a:rPr lang="fr-FR" dirty="0"/>
              <a:t> en </a:t>
            </a:r>
            <a:r>
              <a:rPr lang="fr-FR" dirty="0" err="1"/>
              <a:t>PathParameter</a:t>
            </a:r>
            <a:r>
              <a:rPr lang="fr-FR" dirty="0"/>
              <a:t>.</a:t>
            </a:r>
          </a:p>
          <a:p>
            <a:endParaRPr lang="fr-FR" dirty="0"/>
          </a:p>
          <a:p>
            <a:endParaRPr lang="fr-FR" dirty="0"/>
          </a:p>
          <a:p>
            <a:r>
              <a:rPr lang="fr-FR" dirty="0"/>
              <a:t>Si tout se passe bien, vous devriez recevoir </a:t>
            </a:r>
          </a:p>
          <a:p>
            <a:r>
              <a:rPr lang="fr-FR" dirty="0"/>
              <a:t>une réponse 204 et lorsque vous refaites un GET,</a:t>
            </a:r>
          </a:p>
          <a:p>
            <a:r>
              <a:rPr lang="fr-FR" dirty="0"/>
              <a:t>votre livre n’apparaît plus </a:t>
            </a:r>
            <a:r>
              <a:rPr lang="fr-FR" dirty="0">
                <a:sym typeface="Wingdings" pitchFamily="2" charset="2"/>
              </a:rPr>
              <a:t> </a:t>
            </a:r>
          </a:p>
          <a:p>
            <a:endParaRPr lang="fr-FR" dirty="0">
              <a:sym typeface="Wingdings" pitchFamily="2" charset="2"/>
            </a:endParaRPr>
          </a:p>
          <a:p>
            <a:endParaRPr lang="fr-FR" dirty="0">
              <a:sym typeface="Wingdings" pitchFamily="2" charset="2"/>
            </a:endParaRPr>
          </a:p>
          <a:p>
            <a:r>
              <a:rPr lang="fr-FR" dirty="0">
                <a:sym typeface="Wingdings" pitchFamily="2" charset="2"/>
              </a:rPr>
              <a:t>On voit a la fin de cette vidéo que si on supprime</a:t>
            </a:r>
          </a:p>
          <a:p>
            <a:r>
              <a:rPr lang="fr-FR" dirty="0">
                <a:sym typeface="Wingdings" pitchFamily="2" charset="2"/>
              </a:rPr>
              <a:t>un élément inconnu, JPA ne renvoi pas d’erreur</a:t>
            </a:r>
          </a:p>
          <a:p>
            <a:r>
              <a:rPr lang="fr-FR" dirty="0">
                <a:sym typeface="Wingdings" pitchFamily="2" charset="2"/>
              </a:rPr>
              <a:t>donc cela nous renvoi quand même une 204.</a:t>
            </a:r>
            <a:endParaRPr lang="fr-FR" dirty="0"/>
          </a:p>
          <a:p>
            <a:endParaRPr lang="fr-FR" dirty="0"/>
          </a:p>
          <a:p>
            <a:endParaRPr lang="fr-FR" dirty="0"/>
          </a:p>
        </p:txBody>
      </p:sp>
    </p:spTree>
    <p:extLst>
      <p:ext uri="{BB962C8B-B14F-4D97-AF65-F5344CB8AC3E}">
        <p14:creationId xmlns:p14="http://schemas.microsoft.com/office/powerpoint/2010/main" val="184688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C8B66D-9F80-1C9C-1BEA-4926E209459B}"/>
              </a:ext>
            </a:extLst>
          </p:cNvPr>
          <p:cNvSpPr>
            <a:spLocks noGrp="1"/>
          </p:cNvSpPr>
          <p:nvPr>
            <p:ph type="title"/>
          </p:nvPr>
        </p:nvSpPr>
        <p:spPr/>
        <p:txBody>
          <a:bodyPr/>
          <a:lstStyle/>
          <a:p>
            <a:r>
              <a:rPr lang="fr-FR" dirty="0"/>
              <a:t>Configuration de la BDD</a:t>
            </a:r>
          </a:p>
        </p:txBody>
      </p:sp>
      <p:sp>
        <p:nvSpPr>
          <p:cNvPr id="3" name="Espace réservé du texte 2">
            <a:extLst>
              <a:ext uri="{FF2B5EF4-FFF2-40B4-BE49-F238E27FC236}">
                <a16:creationId xmlns:a16="http://schemas.microsoft.com/office/drawing/2014/main" id="{9DF3497E-7B1A-D519-F8ED-F3FBB07D3833}"/>
              </a:ext>
            </a:extLst>
          </p:cNvPr>
          <p:cNvSpPr>
            <a:spLocks noGrp="1"/>
          </p:cNvSpPr>
          <p:nvPr>
            <p:ph type="body" sz="quarter" idx="13"/>
          </p:nvPr>
        </p:nvSpPr>
        <p:spPr/>
        <p:txBody>
          <a:bodyPr/>
          <a:lstStyle/>
          <a:p>
            <a:endParaRPr lang="fr-FR"/>
          </a:p>
        </p:txBody>
      </p:sp>
      <p:sp>
        <p:nvSpPr>
          <p:cNvPr id="4" name="Espace réservé du contenu 3">
            <a:extLst>
              <a:ext uri="{FF2B5EF4-FFF2-40B4-BE49-F238E27FC236}">
                <a16:creationId xmlns:a16="http://schemas.microsoft.com/office/drawing/2014/main" id="{85911C1C-BAD7-C5AE-9988-41A8E3FF7BE4}"/>
              </a:ext>
            </a:extLst>
          </p:cNvPr>
          <p:cNvSpPr>
            <a:spLocks noGrp="1"/>
          </p:cNvSpPr>
          <p:nvPr>
            <p:ph idx="14"/>
          </p:nvPr>
        </p:nvSpPr>
        <p:spPr/>
        <p:txBody>
          <a:bodyPr/>
          <a:lstStyle/>
          <a:p>
            <a:r>
              <a:rPr lang="fr-FR" dirty="0"/>
              <a:t>Bon, on a le CRUD sur la ressource Livre, mais si on met beaucoup de données dans la BDD, ça serait bien de savoir ce qu’il se passe dedans non ? </a:t>
            </a:r>
          </a:p>
          <a:p>
            <a:endParaRPr lang="fr-FR" dirty="0"/>
          </a:p>
          <a:p>
            <a:r>
              <a:rPr lang="fr-FR" dirty="0"/>
              <a:t>Il est temps de configurer la base de données H2 pour rendre accessible la console et voir/manipuler les données à l’intérieur.</a:t>
            </a:r>
          </a:p>
          <a:p>
            <a:endParaRPr lang="fr-FR" dirty="0"/>
          </a:p>
          <a:p>
            <a:r>
              <a:rPr lang="fr-FR" dirty="0"/>
              <a:t>Pour cela on va parler du fichier </a:t>
            </a:r>
            <a:r>
              <a:rPr lang="fr-FR" dirty="0" err="1"/>
              <a:t>application.properties</a:t>
            </a:r>
            <a:r>
              <a:rPr lang="fr-FR" dirty="0"/>
              <a:t>.</a:t>
            </a:r>
          </a:p>
          <a:p>
            <a:endParaRPr lang="fr-FR" dirty="0"/>
          </a:p>
          <a:p>
            <a:r>
              <a:rPr lang="fr-FR" dirty="0"/>
              <a:t>Il s’agit d’un fichier de configuration en mode key/value que Spring va prendre en compte pour ajuster les fonctionnalités de l’application.</a:t>
            </a:r>
          </a:p>
          <a:p>
            <a:endParaRPr lang="fr-FR" dirty="0"/>
          </a:p>
          <a:p>
            <a:r>
              <a:rPr lang="fr-FR" dirty="0"/>
              <a:t>Lien vers la documentation Spring : </a:t>
            </a:r>
            <a:r>
              <a:rPr lang="fr-FR" dirty="0">
                <a:hlinkClick r:id="rId2"/>
              </a:rPr>
              <a:t>https://docs.spring.io/spring-boot/docs/current/reference/html/application-properties.html</a:t>
            </a:r>
            <a:endParaRPr lang="fr-FR" dirty="0"/>
          </a:p>
          <a:p>
            <a:endParaRPr lang="fr-FR" dirty="0"/>
          </a:p>
          <a:p>
            <a:r>
              <a:rPr lang="fr-FR" dirty="0"/>
              <a:t>Nous allons configurer la </a:t>
            </a:r>
            <a:r>
              <a:rPr lang="fr-FR" dirty="0" err="1"/>
              <a:t>bdd</a:t>
            </a:r>
            <a:r>
              <a:rPr lang="fr-FR" dirty="0"/>
              <a:t> en insérant des </a:t>
            </a:r>
            <a:r>
              <a:rPr lang="fr-FR" dirty="0" err="1"/>
              <a:t>properties</a:t>
            </a:r>
            <a:r>
              <a:rPr lang="fr-FR" dirty="0"/>
              <a:t> dans ce fichier, </a:t>
            </a:r>
            <a:r>
              <a:rPr lang="fr-FR" dirty="0" err="1"/>
              <a:t>notemment</a:t>
            </a:r>
            <a:r>
              <a:rPr lang="fr-FR" dirty="0"/>
              <a:t> rendre la console accessible via un navigateur, paramétrer une url d’accès, un login, </a:t>
            </a:r>
            <a:r>
              <a:rPr lang="fr-FR" dirty="0" err="1"/>
              <a:t>mdp</a:t>
            </a:r>
            <a:r>
              <a:rPr lang="fr-FR" dirty="0"/>
              <a:t>, et surtout aussi faire en sorte que la base de données ne se reset pas à chaque fois qu’on relance notre application.</a:t>
            </a:r>
          </a:p>
          <a:p>
            <a:endParaRPr lang="fr-FR" dirty="0"/>
          </a:p>
          <a:p>
            <a:endParaRPr lang="fr-FR" dirty="0"/>
          </a:p>
          <a:p>
            <a:endParaRPr lang="fr-FR" dirty="0"/>
          </a:p>
        </p:txBody>
      </p:sp>
    </p:spTree>
    <p:extLst>
      <p:ext uri="{BB962C8B-B14F-4D97-AF65-F5344CB8AC3E}">
        <p14:creationId xmlns:p14="http://schemas.microsoft.com/office/powerpoint/2010/main" val="4148408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6A58CB-57A7-C971-ACA2-AB8A034598B6}"/>
              </a:ext>
            </a:extLst>
          </p:cNvPr>
          <p:cNvSpPr>
            <a:spLocks noGrp="1"/>
          </p:cNvSpPr>
          <p:nvPr>
            <p:ph type="title"/>
          </p:nvPr>
        </p:nvSpPr>
        <p:spPr/>
        <p:txBody>
          <a:bodyPr/>
          <a:lstStyle/>
          <a:p>
            <a:r>
              <a:rPr lang="fr-FR" dirty="0"/>
              <a:t>Configurer la </a:t>
            </a:r>
            <a:r>
              <a:rPr lang="fr-FR" dirty="0" err="1"/>
              <a:t>bdd</a:t>
            </a:r>
            <a:endParaRPr lang="fr-FR" dirty="0"/>
          </a:p>
        </p:txBody>
      </p:sp>
      <p:sp>
        <p:nvSpPr>
          <p:cNvPr id="3" name="Espace réservé du texte 2">
            <a:extLst>
              <a:ext uri="{FF2B5EF4-FFF2-40B4-BE49-F238E27FC236}">
                <a16:creationId xmlns:a16="http://schemas.microsoft.com/office/drawing/2014/main" id="{4474E3FC-C602-0E31-7BE1-D1CA6913D4B2}"/>
              </a:ext>
            </a:extLst>
          </p:cNvPr>
          <p:cNvSpPr>
            <a:spLocks noGrp="1"/>
          </p:cNvSpPr>
          <p:nvPr>
            <p:ph type="body" sz="quarter" idx="13"/>
          </p:nvPr>
        </p:nvSpPr>
        <p:spPr/>
        <p:txBody>
          <a:bodyPr/>
          <a:lstStyle/>
          <a:p>
            <a:endParaRPr lang="fr-FR"/>
          </a:p>
        </p:txBody>
      </p:sp>
      <p:sp>
        <p:nvSpPr>
          <p:cNvPr id="4" name="Espace réservé du contenu 3">
            <a:extLst>
              <a:ext uri="{FF2B5EF4-FFF2-40B4-BE49-F238E27FC236}">
                <a16:creationId xmlns:a16="http://schemas.microsoft.com/office/drawing/2014/main" id="{5F48C7A5-432C-9AFE-EEA3-054563BF07D3}"/>
              </a:ext>
            </a:extLst>
          </p:cNvPr>
          <p:cNvSpPr>
            <a:spLocks noGrp="1"/>
          </p:cNvSpPr>
          <p:nvPr>
            <p:ph idx="14"/>
          </p:nvPr>
        </p:nvSpPr>
        <p:spPr/>
        <p:txBody>
          <a:bodyPr/>
          <a:lstStyle/>
          <a:p>
            <a:r>
              <a:rPr lang="fr-FR" dirty="0"/>
              <a:t>Dans le fichier </a:t>
            </a:r>
            <a:r>
              <a:rPr lang="fr-FR" dirty="0" err="1"/>
              <a:t>application.properties</a:t>
            </a:r>
            <a:r>
              <a:rPr lang="fr-FR" dirty="0"/>
              <a:t> déjà présent dans le projet, ajouter les lignes suivantes: </a:t>
            </a:r>
          </a:p>
          <a:p>
            <a:r>
              <a:rPr lang="fr-FR" dirty="0">
                <a:solidFill>
                  <a:srgbClr val="808080"/>
                </a:solidFill>
                <a:effectLst/>
              </a:rPr>
              <a:t>#url de la </a:t>
            </a:r>
            <a:r>
              <a:rPr lang="fr-FR" dirty="0" err="1">
                <a:solidFill>
                  <a:srgbClr val="808080"/>
                </a:solidFill>
                <a:effectLst/>
              </a:rPr>
              <a:t>datasource</a:t>
            </a:r>
            <a:r>
              <a:rPr lang="fr-FR" dirty="0">
                <a:solidFill>
                  <a:srgbClr val="808080"/>
                </a:solidFill>
                <a:effectLst/>
              </a:rPr>
              <a:t>, ici on écrit la </a:t>
            </a:r>
            <a:r>
              <a:rPr lang="fr-FR" dirty="0" err="1">
                <a:solidFill>
                  <a:srgbClr val="808080"/>
                </a:solidFill>
                <a:effectLst/>
              </a:rPr>
              <a:t>bdd</a:t>
            </a:r>
            <a:r>
              <a:rPr lang="fr-FR" dirty="0">
                <a:solidFill>
                  <a:srgbClr val="808080"/>
                </a:solidFill>
                <a:effectLst/>
              </a:rPr>
              <a:t> dans un fichier dans le répertoire de l’utilisateur de la machine</a:t>
            </a:r>
            <a:endParaRPr lang="fr-FR" dirty="0"/>
          </a:p>
          <a:p>
            <a:r>
              <a:rPr lang="fr-FR" dirty="0" err="1">
                <a:solidFill>
                  <a:srgbClr val="CC7832"/>
                </a:solidFill>
                <a:effectLst/>
              </a:rPr>
              <a:t>spring.datasource.url</a:t>
            </a:r>
            <a:r>
              <a:rPr lang="fr-FR" dirty="0">
                <a:solidFill>
                  <a:srgbClr val="808080"/>
                </a:solidFill>
                <a:effectLst/>
              </a:rPr>
              <a:t>=</a:t>
            </a:r>
            <a:r>
              <a:rPr lang="fr-FR" dirty="0">
                <a:solidFill>
                  <a:srgbClr val="6A8759"/>
                </a:solidFill>
                <a:effectLst/>
              </a:rPr>
              <a:t>jdbc:h2:file:~/</a:t>
            </a:r>
            <a:r>
              <a:rPr lang="fr-FR" dirty="0" err="1">
                <a:solidFill>
                  <a:srgbClr val="6A8759"/>
                </a:solidFill>
                <a:effectLst/>
              </a:rPr>
              <a:t>demo</a:t>
            </a:r>
            <a:br>
              <a:rPr lang="fr-FR" dirty="0">
                <a:solidFill>
                  <a:srgbClr val="6A8759"/>
                </a:solidFill>
                <a:effectLst/>
              </a:rPr>
            </a:br>
            <a:r>
              <a:rPr lang="fr-FR" dirty="0">
                <a:solidFill>
                  <a:srgbClr val="808080"/>
                </a:solidFill>
                <a:effectLst/>
              </a:rPr>
              <a:t>#driver nécessaire pour que </a:t>
            </a:r>
            <a:r>
              <a:rPr lang="fr-FR" dirty="0" err="1">
                <a:solidFill>
                  <a:srgbClr val="808080"/>
                </a:solidFill>
                <a:effectLst/>
              </a:rPr>
              <a:t>spring</a:t>
            </a:r>
            <a:r>
              <a:rPr lang="fr-FR" dirty="0">
                <a:solidFill>
                  <a:srgbClr val="808080"/>
                </a:solidFill>
                <a:effectLst/>
              </a:rPr>
              <a:t> se connecte à la base h2</a:t>
            </a:r>
            <a:br>
              <a:rPr lang="fr-FR" dirty="0">
                <a:solidFill>
                  <a:srgbClr val="808080"/>
                </a:solidFill>
                <a:effectLst/>
              </a:rPr>
            </a:br>
            <a:r>
              <a:rPr lang="fr-FR" dirty="0" err="1">
                <a:solidFill>
                  <a:srgbClr val="CC7832"/>
                </a:solidFill>
                <a:effectLst/>
              </a:rPr>
              <a:t>spring.datasource.driverClassName</a:t>
            </a:r>
            <a:r>
              <a:rPr lang="fr-FR" dirty="0">
                <a:solidFill>
                  <a:srgbClr val="808080"/>
                </a:solidFill>
                <a:effectLst/>
              </a:rPr>
              <a:t>=</a:t>
            </a:r>
            <a:r>
              <a:rPr lang="fr-FR" dirty="0">
                <a:solidFill>
                  <a:srgbClr val="6A8759"/>
                </a:solidFill>
                <a:effectLst/>
              </a:rPr>
              <a:t>org.h2.Driver</a:t>
            </a:r>
            <a:br>
              <a:rPr lang="fr-FR" dirty="0">
                <a:solidFill>
                  <a:srgbClr val="6A8759"/>
                </a:solidFill>
                <a:effectLst/>
              </a:rPr>
            </a:br>
            <a:r>
              <a:rPr lang="fr-FR" dirty="0">
                <a:solidFill>
                  <a:srgbClr val="808080"/>
                </a:solidFill>
                <a:effectLst/>
              </a:rPr>
              <a:t># login</a:t>
            </a:r>
            <a:br>
              <a:rPr lang="fr-FR" dirty="0">
                <a:solidFill>
                  <a:srgbClr val="808080"/>
                </a:solidFill>
                <a:effectLst/>
              </a:rPr>
            </a:br>
            <a:r>
              <a:rPr lang="fr-FR" dirty="0" err="1">
                <a:solidFill>
                  <a:srgbClr val="CC7832"/>
                </a:solidFill>
                <a:effectLst/>
              </a:rPr>
              <a:t>spring.datasource.username</a:t>
            </a:r>
            <a:r>
              <a:rPr lang="fr-FR" dirty="0">
                <a:solidFill>
                  <a:srgbClr val="808080"/>
                </a:solidFill>
                <a:effectLst/>
              </a:rPr>
              <a:t>=</a:t>
            </a:r>
            <a:r>
              <a:rPr lang="fr-FR" dirty="0">
                <a:solidFill>
                  <a:srgbClr val="6A8759"/>
                </a:solidFill>
                <a:effectLst/>
              </a:rPr>
              <a:t>sa</a:t>
            </a:r>
            <a:br>
              <a:rPr lang="fr-FR" dirty="0">
                <a:solidFill>
                  <a:srgbClr val="6A8759"/>
                </a:solidFill>
                <a:effectLst/>
              </a:rPr>
            </a:br>
            <a:r>
              <a:rPr lang="fr-FR" dirty="0">
                <a:solidFill>
                  <a:srgbClr val="808080"/>
                </a:solidFill>
                <a:effectLst/>
              </a:rPr>
              <a:t># mot de passe</a:t>
            </a:r>
            <a:br>
              <a:rPr lang="fr-FR" dirty="0">
                <a:solidFill>
                  <a:srgbClr val="808080"/>
                </a:solidFill>
                <a:effectLst/>
              </a:rPr>
            </a:br>
            <a:r>
              <a:rPr lang="fr-FR" dirty="0" err="1">
                <a:solidFill>
                  <a:srgbClr val="CC7832"/>
                </a:solidFill>
                <a:effectLst/>
              </a:rPr>
              <a:t>spring.datasource.password</a:t>
            </a:r>
            <a:r>
              <a:rPr lang="fr-FR" dirty="0">
                <a:solidFill>
                  <a:srgbClr val="808080"/>
                </a:solidFill>
                <a:effectLst/>
              </a:rPr>
              <a:t>=</a:t>
            </a:r>
            <a:r>
              <a:rPr lang="fr-FR" dirty="0" err="1">
                <a:solidFill>
                  <a:srgbClr val="6A8759"/>
                </a:solidFill>
                <a:effectLst/>
              </a:rPr>
              <a:t>password</a:t>
            </a:r>
            <a:br>
              <a:rPr lang="fr-FR" dirty="0">
                <a:solidFill>
                  <a:srgbClr val="6A8759"/>
                </a:solidFill>
                <a:effectLst/>
              </a:rPr>
            </a:br>
            <a:r>
              <a:rPr lang="fr-FR" dirty="0">
                <a:solidFill>
                  <a:srgbClr val="808080"/>
                </a:solidFill>
                <a:effectLst/>
              </a:rPr>
              <a:t># </a:t>
            </a:r>
            <a:r>
              <a:rPr lang="fr-FR" dirty="0" err="1">
                <a:solidFill>
                  <a:srgbClr val="808080"/>
                </a:solidFill>
                <a:effectLst/>
              </a:rPr>
              <a:t>dialect</a:t>
            </a:r>
            <a:r>
              <a:rPr lang="fr-FR" dirty="0">
                <a:solidFill>
                  <a:srgbClr val="808080"/>
                </a:solidFill>
                <a:effectLst/>
              </a:rPr>
              <a:t> de la </a:t>
            </a:r>
            <a:r>
              <a:rPr lang="fr-FR" dirty="0" err="1">
                <a:solidFill>
                  <a:srgbClr val="808080"/>
                </a:solidFill>
                <a:effectLst/>
              </a:rPr>
              <a:t>bdd</a:t>
            </a:r>
            <a:br>
              <a:rPr lang="fr-FR" dirty="0">
                <a:solidFill>
                  <a:srgbClr val="808080"/>
                </a:solidFill>
                <a:effectLst/>
              </a:rPr>
            </a:br>
            <a:r>
              <a:rPr lang="fr-FR" dirty="0" err="1">
                <a:solidFill>
                  <a:srgbClr val="CC7832"/>
                </a:solidFill>
                <a:effectLst/>
              </a:rPr>
              <a:t>spring.jpa.database</a:t>
            </a:r>
            <a:r>
              <a:rPr lang="fr-FR" dirty="0">
                <a:solidFill>
                  <a:srgbClr val="CC7832"/>
                </a:solidFill>
                <a:effectLst/>
              </a:rPr>
              <a:t>-platform</a:t>
            </a:r>
            <a:r>
              <a:rPr lang="fr-FR" dirty="0">
                <a:solidFill>
                  <a:srgbClr val="808080"/>
                </a:solidFill>
                <a:effectLst/>
              </a:rPr>
              <a:t>=</a:t>
            </a:r>
            <a:r>
              <a:rPr lang="fr-FR" dirty="0">
                <a:solidFill>
                  <a:srgbClr val="6A8759"/>
                </a:solidFill>
                <a:effectLst/>
              </a:rPr>
              <a:t>org.hibernate.dialect.H2Dialect</a:t>
            </a:r>
            <a:br>
              <a:rPr lang="fr-FR" dirty="0">
                <a:solidFill>
                  <a:srgbClr val="6A8759"/>
                </a:solidFill>
                <a:effectLst/>
              </a:rPr>
            </a:br>
            <a:r>
              <a:rPr lang="fr-FR" dirty="0">
                <a:solidFill>
                  <a:srgbClr val="808080"/>
                </a:solidFill>
                <a:effectLst/>
              </a:rPr>
              <a:t># active la console de la </a:t>
            </a:r>
            <a:r>
              <a:rPr lang="fr-FR" dirty="0" err="1">
                <a:solidFill>
                  <a:srgbClr val="808080"/>
                </a:solidFill>
                <a:effectLst/>
              </a:rPr>
              <a:t>bdd</a:t>
            </a:r>
            <a:r>
              <a:rPr lang="fr-FR" dirty="0">
                <a:solidFill>
                  <a:srgbClr val="808080"/>
                </a:solidFill>
                <a:effectLst/>
              </a:rPr>
              <a:t> h2</a:t>
            </a:r>
            <a:br>
              <a:rPr lang="fr-FR" dirty="0">
                <a:solidFill>
                  <a:srgbClr val="808080"/>
                </a:solidFill>
                <a:effectLst/>
              </a:rPr>
            </a:br>
            <a:r>
              <a:rPr lang="fr-FR" dirty="0">
                <a:solidFill>
                  <a:srgbClr val="CC7832"/>
                </a:solidFill>
                <a:effectLst/>
              </a:rPr>
              <a:t>spring.h2.console.enabled</a:t>
            </a:r>
            <a:r>
              <a:rPr lang="fr-FR" dirty="0">
                <a:solidFill>
                  <a:srgbClr val="808080"/>
                </a:solidFill>
                <a:effectLst/>
              </a:rPr>
              <a:t>=</a:t>
            </a:r>
            <a:r>
              <a:rPr lang="fr-FR" dirty="0" err="1">
                <a:solidFill>
                  <a:srgbClr val="6A8759"/>
                </a:solidFill>
                <a:effectLst/>
              </a:rPr>
              <a:t>true</a:t>
            </a:r>
            <a:br>
              <a:rPr lang="fr-FR" dirty="0">
                <a:solidFill>
                  <a:srgbClr val="6A8759"/>
                </a:solidFill>
                <a:effectLst/>
              </a:rPr>
            </a:br>
            <a:r>
              <a:rPr lang="fr-FR" dirty="0">
                <a:solidFill>
                  <a:srgbClr val="808080"/>
                </a:solidFill>
                <a:effectLst/>
              </a:rPr>
              <a:t># setting du </a:t>
            </a:r>
            <a:r>
              <a:rPr lang="fr-FR" dirty="0" err="1">
                <a:solidFill>
                  <a:srgbClr val="808080"/>
                </a:solidFill>
                <a:effectLst/>
              </a:rPr>
              <a:t>path</a:t>
            </a:r>
            <a:r>
              <a:rPr lang="fr-FR" dirty="0">
                <a:solidFill>
                  <a:srgbClr val="808080"/>
                </a:solidFill>
                <a:effectLst/>
              </a:rPr>
              <a:t> pour accéder à la console</a:t>
            </a:r>
            <a:br>
              <a:rPr lang="fr-FR" dirty="0">
                <a:solidFill>
                  <a:srgbClr val="808080"/>
                </a:solidFill>
                <a:effectLst/>
              </a:rPr>
            </a:br>
            <a:r>
              <a:rPr lang="fr-FR" dirty="0">
                <a:solidFill>
                  <a:srgbClr val="CC7832"/>
                </a:solidFill>
                <a:effectLst/>
              </a:rPr>
              <a:t>spring.h2.console.path</a:t>
            </a:r>
            <a:r>
              <a:rPr lang="fr-FR" dirty="0">
                <a:solidFill>
                  <a:srgbClr val="808080"/>
                </a:solidFill>
                <a:effectLst/>
              </a:rPr>
              <a:t>=</a:t>
            </a:r>
            <a:r>
              <a:rPr lang="fr-FR" dirty="0">
                <a:solidFill>
                  <a:srgbClr val="6A8759"/>
                </a:solidFill>
                <a:effectLst/>
              </a:rPr>
              <a:t>/h2</a:t>
            </a:r>
            <a:br>
              <a:rPr lang="fr-FR" dirty="0">
                <a:solidFill>
                  <a:srgbClr val="6A8759"/>
                </a:solidFill>
                <a:effectLst/>
              </a:rPr>
            </a:br>
            <a:r>
              <a:rPr lang="fr-FR" dirty="0">
                <a:solidFill>
                  <a:srgbClr val="808080"/>
                </a:solidFill>
                <a:effectLst/>
              </a:rPr>
              <a:t># indique de mettre à jour la </a:t>
            </a:r>
            <a:r>
              <a:rPr lang="fr-FR" dirty="0" err="1">
                <a:solidFill>
                  <a:srgbClr val="808080"/>
                </a:solidFill>
                <a:effectLst/>
              </a:rPr>
              <a:t>bdd</a:t>
            </a:r>
            <a:r>
              <a:rPr lang="fr-FR" dirty="0">
                <a:solidFill>
                  <a:srgbClr val="808080"/>
                </a:solidFill>
                <a:effectLst/>
              </a:rPr>
              <a:t> au lieu de la récréer</a:t>
            </a:r>
            <a:br>
              <a:rPr lang="fr-FR" dirty="0">
                <a:solidFill>
                  <a:srgbClr val="808080"/>
                </a:solidFill>
                <a:effectLst/>
              </a:rPr>
            </a:br>
            <a:r>
              <a:rPr lang="fr-FR" dirty="0" err="1">
                <a:solidFill>
                  <a:srgbClr val="CC7832"/>
                </a:solidFill>
                <a:effectLst/>
              </a:rPr>
              <a:t>spring.jpa.hibernate.ddl</a:t>
            </a:r>
            <a:r>
              <a:rPr lang="fr-FR" dirty="0">
                <a:solidFill>
                  <a:srgbClr val="CC7832"/>
                </a:solidFill>
                <a:effectLst/>
              </a:rPr>
              <a:t>-auto</a:t>
            </a:r>
            <a:r>
              <a:rPr lang="fr-FR" dirty="0">
                <a:solidFill>
                  <a:srgbClr val="808080"/>
                </a:solidFill>
                <a:effectLst/>
              </a:rPr>
              <a:t>=</a:t>
            </a:r>
            <a:r>
              <a:rPr lang="fr-FR" dirty="0">
                <a:solidFill>
                  <a:srgbClr val="6A8759"/>
                </a:solidFill>
                <a:effectLst/>
              </a:rPr>
              <a:t>update</a:t>
            </a:r>
            <a:endParaRPr lang="fr-FR" dirty="0"/>
          </a:p>
          <a:p>
            <a:endParaRPr lang="fr-FR" dirty="0"/>
          </a:p>
          <a:p>
            <a:endParaRPr lang="fr-FR" dirty="0"/>
          </a:p>
        </p:txBody>
      </p:sp>
    </p:spTree>
    <p:extLst>
      <p:ext uri="{BB962C8B-B14F-4D97-AF65-F5344CB8AC3E}">
        <p14:creationId xmlns:p14="http://schemas.microsoft.com/office/powerpoint/2010/main" val="2232897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6870D7-A6BF-FF5C-2C93-86B0C7ADF239}"/>
              </a:ext>
            </a:extLst>
          </p:cNvPr>
          <p:cNvSpPr>
            <a:spLocks noGrp="1"/>
          </p:cNvSpPr>
          <p:nvPr>
            <p:ph type="title"/>
          </p:nvPr>
        </p:nvSpPr>
        <p:spPr/>
        <p:txBody>
          <a:bodyPr/>
          <a:lstStyle/>
          <a:p>
            <a:r>
              <a:rPr lang="fr-FR" dirty="0"/>
              <a:t>CONFIGURER la </a:t>
            </a:r>
            <a:r>
              <a:rPr lang="fr-FR" dirty="0" err="1"/>
              <a:t>bdd</a:t>
            </a:r>
            <a:endParaRPr lang="fr-FR" dirty="0"/>
          </a:p>
        </p:txBody>
      </p:sp>
      <p:sp>
        <p:nvSpPr>
          <p:cNvPr id="3" name="Espace réservé du texte 2">
            <a:extLst>
              <a:ext uri="{FF2B5EF4-FFF2-40B4-BE49-F238E27FC236}">
                <a16:creationId xmlns:a16="http://schemas.microsoft.com/office/drawing/2014/main" id="{3AC28F86-9AC3-9685-08EB-D65BB710EC0A}"/>
              </a:ext>
            </a:extLst>
          </p:cNvPr>
          <p:cNvSpPr>
            <a:spLocks noGrp="1"/>
          </p:cNvSpPr>
          <p:nvPr>
            <p:ph type="body" sz="quarter" idx="13"/>
          </p:nvPr>
        </p:nvSpPr>
        <p:spPr/>
        <p:txBody>
          <a:bodyPr/>
          <a:lstStyle/>
          <a:p>
            <a:endParaRPr lang="fr-FR"/>
          </a:p>
        </p:txBody>
      </p:sp>
      <p:sp>
        <p:nvSpPr>
          <p:cNvPr id="4" name="Espace réservé du contenu 3">
            <a:extLst>
              <a:ext uri="{FF2B5EF4-FFF2-40B4-BE49-F238E27FC236}">
                <a16:creationId xmlns:a16="http://schemas.microsoft.com/office/drawing/2014/main" id="{E2311A78-96FA-90E0-5935-0B594DF9A9CD}"/>
              </a:ext>
            </a:extLst>
          </p:cNvPr>
          <p:cNvSpPr>
            <a:spLocks noGrp="1"/>
          </p:cNvSpPr>
          <p:nvPr>
            <p:ph idx="14"/>
          </p:nvPr>
        </p:nvSpPr>
        <p:spPr/>
        <p:txBody>
          <a:bodyPr/>
          <a:lstStyle/>
          <a:p>
            <a:r>
              <a:rPr lang="fr-FR" dirty="0"/>
              <a:t>Après avoir mis ces propriétés dans le fichier </a:t>
            </a:r>
            <a:r>
              <a:rPr lang="fr-FR" dirty="0" err="1"/>
              <a:t>application.properties</a:t>
            </a:r>
            <a:r>
              <a:rPr lang="fr-FR" dirty="0"/>
              <a:t>, recompilez le module avec un </a:t>
            </a:r>
            <a:r>
              <a:rPr lang="fr-FR" dirty="0" err="1"/>
              <a:t>mvn</a:t>
            </a:r>
            <a:r>
              <a:rPr lang="fr-FR" dirty="0"/>
              <a:t> clean </a:t>
            </a:r>
            <a:r>
              <a:rPr lang="fr-FR" dirty="0" err="1"/>
              <a:t>install</a:t>
            </a:r>
            <a:r>
              <a:rPr lang="fr-FR" dirty="0"/>
              <a:t>, et relancez le projet. </a:t>
            </a:r>
          </a:p>
          <a:p>
            <a:endParaRPr lang="fr-FR" dirty="0"/>
          </a:p>
          <a:p>
            <a:r>
              <a:rPr lang="fr-FR" dirty="0"/>
              <a:t>Si vous avez tout bien fait, une nouvelle url est exposée sur votre application : </a:t>
            </a:r>
            <a:r>
              <a:rPr lang="fr-FR" dirty="0">
                <a:hlinkClick r:id="rId2"/>
              </a:rPr>
              <a:t>http://localhost:8080/h2</a:t>
            </a:r>
            <a:endParaRPr lang="fr-FR" dirty="0"/>
          </a:p>
          <a:p>
            <a:endParaRPr lang="fr-FR" dirty="0"/>
          </a:p>
          <a:p>
            <a:r>
              <a:rPr lang="fr-FR" dirty="0"/>
              <a:t>Lorsque vous cliquez dessus vous atterrissez sur une page de login, renseignez le login/</a:t>
            </a:r>
            <a:r>
              <a:rPr lang="fr-FR" dirty="0" err="1"/>
              <a:t>mdp</a:t>
            </a:r>
            <a:r>
              <a:rPr lang="fr-FR" dirty="0"/>
              <a:t> que vous avez mis dans les </a:t>
            </a:r>
            <a:r>
              <a:rPr lang="fr-FR" dirty="0" err="1"/>
              <a:t>properties</a:t>
            </a:r>
            <a:r>
              <a:rPr lang="fr-FR" dirty="0"/>
              <a:t>, et appuyez sur « </a:t>
            </a:r>
            <a:r>
              <a:rPr lang="fr-FR" dirty="0" err="1"/>
              <a:t>Connect</a:t>
            </a:r>
            <a:r>
              <a:rPr lang="fr-FR" dirty="0"/>
              <a:t> ».</a:t>
            </a:r>
          </a:p>
          <a:p>
            <a:endParaRPr lang="fr-FR" dirty="0"/>
          </a:p>
          <a:p>
            <a:r>
              <a:rPr lang="fr-FR" dirty="0"/>
              <a:t>Ça y est, vous avez accès à la </a:t>
            </a:r>
            <a:r>
              <a:rPr lang="fr-FR" dirty="0" err="1"/>
              <a:t>bdd</a:t>
            </a:r>
            <a:r>
              <a:rPr lang="fr-FR" dirty="0"/>
              <a:t> !</a:t>
            </a:r>
          </a:p>
          <a:p>
            <a:endParaRPr lang="fr-FR" dirty="0"/>
          </a:p>
          <a:p>
            <a:r>
              <a:rPr lang="fr-FR" dirty="0"/>
              <a:t>Vous avez votre schéma qui apparaît sur la gauche et la</a:t>
            </a:r>
          </a:p>
          <a:p>
            <a:r>
              <a:rPr lang="fr-FR" dirty="0"/>
              <a:t>zone de texte vous permet de rédiger des requêtes SQL.</a:t>
            </a:r>
          </a:p>
          <a:p>
            <a:r>
              <a:rPr lang="fr-FR" dirty="0"/>
              <a:t>Il faudra appuyer sur Run pour les exécuter</a:t>
            </a:r>
          </a:p>
          <a:p>
            <a:endParaRPr lang="fr-FR" dirty="0"/>
          </a:p>
          <a:p>
            <a:r>
              <a:rPr lang="fr-FR" dirty="0"/>
              <a:t>Vous noterez également que dans les </a:t>
            </a:r>
            <a:r>
              <a:rPr lang="fr-FR" dirty="0" err="1"/>
              <a:t>properties</a:t>
            </a:r>
            <a:r>
              <a:rPr lang="fr-FR" dirty="0"/>
              <a:t> se trouve</a:t>
            </a:r>
          </a:p>
          <a:p>
            <a:r>
              <a:rPr lang="fr-FR" dirty="0" err="1">
                <a:solidFill>
                  <a:srgbClr val="CC7832"/>
                </a:solidFill>
                <a:effectLst/>
              </a:rPr>
              <a:t>spring.jpa.hibernate.ddl</a:t>
            </a:r>
            <a:r>
              <a:rPr lang="fr-FR" dirty="0">
                <a:solidFill>
                  <a:srgbClr val="CC7832"/>
                </a:solidFill>
                <a:effectLst/>
              </a:rPr>
              <a:t>-auto</a:t>
            </a:r>
            <a:r>
              <a:rPr lang="fr-FR" dirty="0">
                <a:solidFill>
                  <a:srgbClr val="808080"/>
                </a:solidFill>
                <a:effectLst/>
              </a:rPr>
              <a:t>=</a:t>
            </a:r>
            <a:r>
              <a:rPr lang="fr-FR" dirty="0">
                <a:solidFill>
                  <a:srgbClr val="6A8759"/>
                </a:solidFill>
                <a:effectLst/>
              </a:rPr>
              <a:t>update</a:t>
            </a:r>
            <a:endParaRPr lang="fr-FR" dirty="0"/>
          </a:p>
          <a:p>
            <a:r>
              <a:rPr lang="fr-FR" dirty="0"/>
              <a:t>C’est la fameuse propriété pour éviter la reconstruction</a:t>
            </a:r>
          </a:p>
          <a:p>
            <a:r>
              <a:rPr lang="fr-FR" dirty="0"/>
              <a:t>de la </a:t>
            </a:r>
            <a:r>
              <a:rPr lang="fr-FR" dirty="0" err="1"/>
              <a:t>bdd</a:t>
            </a:r>
            <a:r>
              <a:rPr lang="fr-FR" dirty="0"/>
              <a:t> à chaque lancement d’application. </a:t>
            </a:r>
          </a:p>
          <a:p>
            <a:r>
              <a:rPr lang="fr-FR" dirty="0"/>
              <a:t>Vous pouvez donc tenter de créer un livre redémarrer </a:t>
            </a:r>
          </a:p>
          <a:p>
            <a:r>
              <a:rPr lang="fr-FR" dirty="0"/>
              <a:t>l’appli, votre Livre sera toujours présent dans la </a:t>
            </a:r>
            <a:r>
              <a:rPr lang="fr-FR" dirty="0" err="1"/>
              <a:t>bdd</a:t>
            </a:r>
            <a:r>
              <a:rPr lang="fr-FR" dirty="0"/>
              <a:t> </a:t>
            </a:r>
            <a:r>
              <a:rPr lang="fr-FR" dirty="0">
                <a:sym typeface="Wingdings" pitchFamily="2" charset="2"/>
              </a:rPr>
              <a:t></a:t>
            </a:r>
            <a:endParaRPr lang="fr-FR" dirty="0"/>
          </a:p>
          <a:p>
            <a:endParaRPr lang="fr-FR" dirty="0"/>
          </a:p>
        </p:txBody>
      </p:sp>
      <p:pic>
        <p:nvPicPr>
          <p:cNvPr id="5" name="Image 4">
            <a:extLst>
              <a:ext uri="{FF2B5EF4-FFF2-40B4-BE49-F238E27FC236}">
                <a16:creationId xmlns:a16="http://schemas.microsoft.com/office/drawing/2014/main" id="{D175089B-D467-7D38-CF74-24BC5E0D60EC}"/>
              </a:ext>
            </a:extLst>
          </p:cNvPr>
          <p:cNvPicPr>
            <a:picLocks noChangeAspect="1"/>
          </p:cNvPicPr>
          <p:nvPr/>
        </p:nvPicPr>
        <p:blipFill>
          <a:blip r:embed="rId3"/>
          <a:stretch>
            <a:fillRect/>
          </a:stretch>
        </p:blipFill>
        <p:spPr>
          <a:xfrm>
            <a:off x="5808023" y="3257627"/>
            <a:ext cx="5022273" cy="3135973"/>
          </a:xfrm>
          <a:prstGeom prst="rect">
            <a:avLst/>
          </a:prstGeom>
        </p:spPr>
      </p:pic>
      <p:cxnSp>
        <p:nvCxnSpPr>
          <p:cNvPr id="7" name="Connecteur droit avec flèche 6">
            <a:extLst>
              <a:ext uri="{FF2B5EF4-FFF2-40B4-BE49-F238E27FC236}">
                <a16:creationId xmlns:a16="http://schemas.microsoft.com/office/drawing/2014/main" id="{29B99177-6971-1E7E-29AE-C5A1CFD6869C}"/>
              </a:ext>
            </a:extLst>
          </p:cNvPr>
          <p:cNvCxnSpPr/>
          <p:nvPr/>
        </p:nvCxnSpPr>
        <p:spPr>
          <a:xfrm flipV="1">
            <a:off x="4595751" y="3598223"/>
            <a:ext cx="2018805" cy="819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182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125341-F262-E346-9D47-033F5E9D5BDF}"/>
              </a:ext>
            </a:extLst>
          </p:cNvPr>
          <p:cNvSpPr>
            <a:spLocks noGrp="1"/>
          </p:cNvSpPr>
          <p:nvPr>
            <p:ph type="title"/>
          </p:nvPr>
        </p:nvSpPr>
        <p:spPr/>
        <p:txBody>
          <a:bodyPr/>
          <a:lstStyle/>
          <a:p>
            <a:r>
              <a:rPr lang="fr-FR" dirty="0"/>
              <a:t>Générer le projet</a:t>
            </a:r>
          </a:p>
        </p:txBody>
      </p:sp>
      <p:sp>
        <p:nvSpPr>
          <p:cNvPr id="3" name="Espace réservé du texte 2">
            <a:extLst>
              <a:ext uri="{FF2B5EF4-FFF2-40B4-BE49-F238E27FC236}">
                <a16:creationId xmlns:a16="http://schemas.microsoft.com/office/drawing/2014/main" id="{AF2660EB-02D7-153F-F77C-3FD540BD8E35}"/>
              </a:ext>
            </a:extLst>
          </p:cNvPr>
          <p:cNvSpPr>
            <a:spLocks noGrp="1"/>
          </p:cNvSpPr>
          <p:nvPr>
            <p:ph type="body" sz="quarter" idx="13"/>
          </p:nvPr>
        </p:nvSpPr>
        <p:spPr/>
        <p:txBody>
          <a:bodyPr/>
          <a:lstStyle/>
          <a:p>
            <a:endParaRPr lang="fr-FR" dirty="0"/>
          </a:p>
        </p:txBody>
      </p:sp>
      <p:sp>
        <p:nvSpPr>
          <p:cNvPr id="4" name="Espace réservé du contenu 3">
            <a:extLst>
              <a:ext uri="{FF2B5EF4-FFF2-40B4-BE49-F238E27FC236}">
                <a16:creationId xmlns:a16="http://schemas.microsoft.com/office/drawing/2014/main" id="{35BED247-D2F2-7D33-0FA1-F6382D157D8D}"/>
              </a:ext>
            </a:extLst>
          </p:cNvPr>
          <p:cNvSpPr>
            <a:spLocks noGrp="1"/>
          </p:cNvSpPr>
          <p:nvPr>
            <p:ph idx="14"/>
          </p:nvPr>
        </p:nvSpPr>
        <p:spPr/>
        <p:txBody>
          <a:bodyPr/>
          <a:lstStyle/>
          <a:p>
            <a:r>
              <a:rPr lang="fr-FR" dirty="0"/>
              <a:t>Pour les explications concernant les dépendances:</a:t>
            </a:r>
          </a:p>
          <a:p>
            <a:endParaRPr lang="fr-FR" dirty="0"/>
          </a:p>
          <a:p>
            <a:r>
              <a:rPr lang="fr-FR" dirty="0"/>
              <a:t>H2 </a:t>
            </a:r>
            <a:r>
              <a:rPr lang="fr-FR" dirty="0" err="1"/>
              <a:t>Database</a:t>
            </a:r>
            <a:r>
              <a:rPr lang="fr-FR" dirty="0"/>
              <a:t> va nous permettre d’intégrer une base de données relationnelle embarquée dans le projet. Nous verrons un peu plus tard pour sa configuration</a:t>
            </a:r>
          </a:p>
          <a:p>
            <a:endParaRPr lang="fr-FR" dirty="0"/>
          </a:p>
          <a:p>
            <a:r>
              <a:rPr lang="fr-FR" dirty="0"/>
              <a:t>Spring Data JPA va nous permettre d’interfacer nos objets Java avec la base de données. Cette dépendance nous aidera à construire nos « repositories » pour faciliter la discussion avec la base de données. Lien de la doc :  </a:t>
            </a:r>
            <a:r>
              <a:rPr lang="fr-FR" dirty="0">
                <a:hlinkClick r:id="rId2"/>
              </a:rPr>
              <a:t>https://spring.io/projects/spring-data-jpa</a:t>
            </a:r>
            <a:endParaRPr lang="fr-FR" dirty="0"/>
          </a:p>
          <a:p>
            <a:endParaRPr lang="fr-FR" dirty="0"/>
          </a:p>
          <a:p>
            <a:endParaRPr lang="fr-FR" dirty="0"/>
          </a:p>
          <a:p>
            <a:r>
              <a:rPr lang="fr-FR" dirty="0"/>
              <a:t>Enfin Jersey va nous permettre d’exposer nos web services sur le réseaux afin que notre frontend puisse communiquer avec le backend.</a:t>
            </a:r>
          </a:p>
        </p:txBody>
      </p:sp>
    </p:spTree>
    <p:extLst>
      <p:ext uri="{BB962C8B-B14F-4D97-AF65-F5344CB8AC3E}">
        <p14:creationId xmlns:p14="http://schemas.microsoft.com/office/powerpoint/2010/main" val="2996909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C2E9EE-B8D2-BD49-0F0A-CA85A4F2FAFD}"/>
              </a:ext>
            </a:extLst>
          </p:cNvPr>
          <p:cNvSpPr>
            <a:spLocks noGrp="1"/>
          </p:cNvSpPr>
          <p:nvPr>
            <p:ph type="title"/>
          </p:nvPr>
        </p:nvSpPr>
        <p:spPr/>
        <p:txBody>
          <a:bodyPr/>
          <a:lstStyle/>
          <a:p>
            <a:r>
              <a:rPr lang="fr-FR" dirty="0"/>
              <a:t>Import du projet dans l’IDE</a:t>
            </a:r>
          </a:p>
        </p:txBody>
      </p:sp>
      <p:sp>
        <p:nvSpPr>
          <p:cNvPr id="3" name="Espace réservé du texte 2">
            <a:extLst>
              <a:ext uri="{FF2B5EF4-FFF2-40B4-BE49-F238E27FC236}">
                <a16:creationId xmlns:a16="http://schemas.microsoft.com/office/drawing/2014/main" id="{E4C29B98-9323-4051-E1EC-59F450FDFCD9}"/>
              </a:ext>
            </a:extLst>
          </p:cNvPr>
          <p:cNvSpPr>
            <a:spLocks noGrp="1"/>
          </p:cNvSpPr>
          <p:nvPr>
            <p:ph type="body" sz="quarter" idx="13"/>
          </p:nvPr>
        </p:nvSpPr>
        <p:spPr/>
        <p:txBody>
          <a:bodyPr/>
          <a:lstStyle/>
          <a:p>
            <a:endParaRPr lang="fr-FR"/>
          </a:p>
        </p:txBody>
      </p:sp>
      <p:sp>
        <p:nvSpPr>
          <p:cNvPr id="4" name="Espace réservé du contenu 3">
            <a:extLst>
              <a:ext uri="{FF2B5EF4-FFF2-40B4-BE49-F238E27FC236}">
                <a16:creationId xmlns:a16="http://schemas.microsoft.com/office/drawing/2014/main" id="{5757B38A-E4B1-A215-D173-D01C35E7AC35}"/>
              </a:ext>
            </a:extLst>
          </p:cNvPr>
          <p:cNvSpPr>
            <a:spLocks noGrp="1"/>
          </p:cNvSpPr>
          <p:nvPr>
            <p:ph idx="14"/>
          </p:nvPr>
        </p:nvSpPr>
        <p:spPr/>
        <p:txBody>
          <a:bodyPr/>
          <a:lstStyle/>
          <a:p>
            <a:r>
              <a:rPr lang="fr-FR" dirty="0"/>
              <a:t>Pour mon cas j’utilise </a:t>
            </a:r>
            <a:r>
              <a:rPr lang="fr-FR" dirty="0" err="1"/>
              <a:t>intelliJ</a:t>
            </a:r>
            <a:r>
              <a:rPr lang="fr-FR" dirty="0"/>
              <a:t>,</a:t>
            </a:r>
          </a:p>
          <a:p>
            <a:endParaRPr lang="fr-FR" dirty="0"/>
          </a:p>
          <a:p>
            <a:r>
              <a:rPr lang="fr-FR" dirty="0"/>
              <a:t>Aller dans File &gt; Open…, et sélectionner le projet dézippé:</a:t>
            </a:r>
          </a:p>
          <a:p>
            <a:endParaRPr lang="fr-FR" dirty="0"/>
          </a:p>
          <a:p>
            <a:r>
              <a:rPr lang="fr-FR" dirty="0"/>
              <a:t>Une fois importé, vous pouvez faire un </a:t>
            </a:r>
            <a:r>
              <a:rPr lang="fr-FR" dirty="0" err="1"/>
              <a:t>mvn</a:t>
            </a:r>
            <a:r>
              <a:rPr lang="fr-FR" dirty="0"/>
              <a:t> clean </a:t>
            </a:r>
            <a:r>
              <a:rPr lang="fr-FR" dirty="0" err="1"/>
              <a:t>install</a:t>
            </a:r>
            <a:r>
              <a:rPr lang="fr-FR" dirty="0"/>
              <a:t> dans le </a:t>
            </a:r>
          </a:p>
          <a:p>
            <a:r>
              <a:rPr lang="fr-FR" dirty="0"/>
              <a:t>répertoire du projet, ça ne fait jamais de mal et cela vous génèrera les</a:t>
            </a:r>
          </a:p>
          <a:p>
            <a:r>
              <a:rPr lang="fr-FR" dirty="0"/>
              <a:t>classes compilées et le .jar dans le répertoire </a:t>
            </a:r>
            <a:r>
              <a:rPr lang="fr-FR" dirty="0" err="1"/>
              <a:t>target</a:t>
            </a:r>
            <a:r>
              <a:rPr lang="fr-FR" dirty="0"/>
              <a:t>.</a:t>
            </a:r>
          </a:p>
          <a:p>
            <a:endParaRPr lang="fr-FR" dirty="0"/>
          </a:p>
          <a:p>
            <a:endParaRPr lang="fr-FR" dirty="0"/>
          </a:p>
          <a:p>
            <a:r>
              <a:rPr lang="fr-FR" dirty="0"/>
              <a:t>A ce stade, vous devriez avoir une hiérarchie de fichier comme ceci</a:t>
            </a:r>
          </a:p>
          <a:p>
            <a:endParaRPr lang="fr-FR" dirty="0"/>
          </a:p>
          <a:p>
            <a:r>
              <a:rPr lang="fr-FR" dirty="0"/>
              <a:t>Les éléments importants ici sont la classe </a:t>
            </a:r>
            <a:r>
              <a:rPr lang="fr-FR" dirty="0" err="1"/>
              <a:t>DemoApplication</a:t>
            </a:r>
            <a:r>
              <a:rPr lang="fr-FR" dirty="0"/>
              <a:t> et </a:t>
            </a:r>
          </a:p>
          <a:p>
            <a:r>
              <a:rPr lang="fr-FR" dirty="0"/>
              <a:t>le </a:t>
            </a:r>
            <a:r>
              <a:rPr lang="fr-FR" dirty="0" err="1"/>
              <a:t>pom.xml</a:t>
            </a:r>
            <a:r>
              <a:rPr lang="fr-FR" dirty="0"/>
              <a:t>. Le premier étant le « main » de votre projet, en exécutant</a:t>
            </a:r>
          </a:p>
          <a:p>
            <a:r>
              <a:rPr lang="fr-FR" dirty="0"/>
              <a:t>celui-ci, votre serveur va démarrer si il n’y a pas d’erreur.</a:t>
            </a:r>
          </a:p>
          <a:p>
            <a:r>
              <a:rPr lang="fr-FR" dirty="0"/>
              <a:t>Et le </a:t>
            </a:r>
            <a:r>
              <a:rPr lang="fr-FR" dirty="0" err="1"/>
              <a:t>pom.xml</a:t>
            </a:r>
            <a:r>
              <a:rPr lang="fr-FR" dirty="0"/>
              <a:t> où il y a toutes nos configurations et </a:t>
            </a:r>
            <a:r>
              <a:rPr lang="fr-FR" dirty="0" err="1"/>
              <a:t>dépendences</a:t>
            </a:r>
            <a:r>
              <a:rPr lang="fr-FR" dirty="0"/>
              <a:t> du </a:t>
            </a:r>
          </a:p>
          <a:p>
            <a:r>
              <a:rPr lang="fr-FR" dirty="0"/>
              <a:t>projet.</a:t>
            </a:r>
          </a:p>
          <a:p>
            <a:endParaRPr lang="fr-FR" dirty="0"/>
          </a:p>
          <a:p>
            <a:r>
              <a:rPr lang="fr-FR" dirty="0"/>
              <a:t>Nous verrons également plus tard l’utilité du fichier </a:t>
            </a:r>
          </a:p>
          <a:p>
            <a:r>
              <a:rPr lang="fr-FR" dirty="0" err="1"/>
              <a:t>application.properties</a:t>
            </a:r>
            <a:endParaRPr lang="fr-FR" dirty="0"/>
          </a:p>
        </p:txBody>
      </p:sp>
      <p:pic>
        <p:nvPicPr>
          <p:cNvPr id="5" name="Image 4">
            <a:extLst>
              <a:ext uri="{FF2B5EF4-FFF2-40B4-BE49-F238E27FC236}">
                <a16:creationId xmlns:a16="http://schemas.microsoft.com/office/drawing/2014/main" id="{7C62B284-FA6E-BF6A-CC7B-992872F4B99C}"/>
              </a:ext>
            </a:extLst>
          </p:cNvPr>
          <p:cNvPicPr>
            <a:picLocks noChangeAspect="1"/>
          </p:cNvPicPr>
          <p:nvPr/>
        </p:nvPicPr>
        <p:blipFill>
          <a:blip r:embed="rId2"/>
          <a:stretch>
            <a:fillRect/>
          </a:stretch>
        </p:blipFill>
        <p:spPr>
          <a:xfrm>
            <a:off x="6802582" y="1055817"/>
            <a:ext cx="4222173" cy="2603371"/>
          </a:xfrm>
          <a:prstGeom prst="rect">
            <a:avLst/>
          </a:prstGeom>
        </p:spPr>
      </p:pic>
      <p:cxnSp>
        <p:nvCxnSpPr>
          <p:cNvPr id="7" name="Connecteur droit avec flèche 6">
            <a:extLst>
              <a:ext uri="{FF2B5EF4-FFF2-40B4-BE49-F238E27FC236}">
                <a16:creationId xmlns:a16="http://schemas.microsoft.com/office/drawing/2014/main" id="{C66B586E-7A08-90F7-6491-864AABD43FDB}"/>
              </a:ext>
            </a:extLst>
          </p:cNvPr>
          <p:cNvCxnSpPr/>
          <p:nvPr/>
        </p:nvCxnSpPr>
        <p:spPr>
          <a:xfrm flipV="1">
            <a:off x="5902036" y="1991688"/>
            <a:ext cx="800100" cy="128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Image 7">
            <a:extLst>
              <a:ext uri="{FF2B5EF4-FFF2-40B4-BE49-F238E27FC236}">
                <a16:creationId xmlns:a16="http://schemas.microsoft.com/office/drawing/2014/main" id="{B02310FC-2673-DE70-3209-08AD81E3E92D}"/>
              </a:ext>
            </a:extLst>
          </p:cNvPr>
          <p:cNvPicPr>
            <a:picLocks noChangeAspect="1"/>
          </p:cNvPicPr>
          <p:nvPr/>
        </p:nvPicPr>
        <p:blipFill>
          <a:blip r:embed="rId3"/>
          <a:stretch>
            <a:fillRect/>
          </a:stretch>
        </p:blipFill>
        <p:spPr>
          <a:xfrm>
            <a:off x="6802582" y="3797005"/>
            <a:ext cx="4492336" cy="2769953"/>
          </a:xfrm>
          <a:prstGeom prst="rect">
            <a:avLst/>
          </a:prstGeom>
        </p:spPr>
      </p:pic>
      <p:cxnSp>
        <p:nvCxnSpPr>
          <p:cNvPr id="10" name="Connecteur droit avec flèche 9">
            <a:extLst>
              <a:ext uri="{FF2B5EF4-FFF2-40B4-BE49-F238E27FC236}">
                <a16:creationId xmlns:a16="http://schemas.microsoft.com/office/drawing/2014/main" id="{7582EAE0-9EB7-56F7-FC2E-685612386997}"/>
              </a:ext>
            </a:extLst>
          </p:cNvPr>
          <p:cNvCxnSpPr>
            <a:cxnSpLocks/>
          </p:cNvCxnSpPr>
          <p:nvPr/>
        </p:nvCxnSpPr>
        <p:spPr>
          <a:xfrm>
            <a:off x="6089650" y="3797005"/>
            <a:ext cx="612486" cy="359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746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6A6B81-8370-41E7-988D-877E6CA9C98A}"/>
              </a:ext>
            </a:extLst>
          </p:cNvPr>
          <p:cNvSpPr>
            <a:spLocks noGrp="1"/>
          </p:cNvSpPr>
          <p:nvPr>
            <p:ph type="title"/>
          </p:nvPr>
        </p:nvSpPr>
        <p:spPr/>
        <p:txBody>
          <a:bodyPr/>
          <a:lstStyle/>
          <a:p>
            <a:r>
              <a:rPr lang="fr-FR" dirty="0"/>
              <a:t>Les entités</a:t>
            </a:r>
          </a:p>
        </p:txBody>
      </p:sp>
      <p:sp>
        <p:nvSpPr>
          <p:cNvPr id="3" name="Espace réservé du texte 2">
            <a:extLst>
              <a:ext uri="{FF2B5EF4-FFF2-40B4-BE49-F238E27FC236}">
                <a16:creationId xmlns:a16="http://schemas.microsoft.com/office/drawing/2014/main" id="{2365BC0D-8B0A-7C22-4072-720C2FFA9456}"/>
              </a:ext>
            </a:extLst>
          </p:cNvPr>
          <p:cNvSpPr>
            <a:spLocks noGrp="1"/>
          </p:cNvSpPr>
          <p:nvPr>
            <p:ph type="body" sz="quarter" idx="13"/>
          </p:nvPr>
        </p:nvSpPr>
        <p:spPr/>
        <p:txBody>
          <a:bodyPr/>
          <a:lstStyle/>
          <a:p>
            <a:endParaRPr lang="fr-FR"/>
          </a:p>
        </p:txBody>
      </p:sp>
      <p:sp>
        <p:nvSpPr>
          <p:cNvPr id="4" name="Espace réservé du contenu 3">
            <a:extLst>
              <a:ext uri="{FF2B5EF4-FFF2-40B4-BE49-F238E27FC236}">
                <a16:creationId xmlns:a16="http://schemas.microsoft.com/office/drawing/2014/main" id="{F6704041-ED29-6C5D-51B1-16644FC517A2}"/>
              </a:ext>
            </a:extLst>
          </p:cNvPr>
          <p:cNvSpPr>
            <a:spLocks noGrp="1"/>
          </p:cNvSpPr>
          <p:nvPr>
            <p:ph idx="14"/>
          </p:nvPr>
        </p:nvSpPr>
        <p:spPr/>
        <p:txBody>
          <a:bodyPr/>
          <a:lstStyle/>
          <a:p>
            <a:r>
              <a:rPr lang="fr-FR" dirty="0"/>
              <a:t>Prenons l’exemple ici que nous voulons exposer les livres d’une bibliothèque. </a:t>
            </a:r>
          </a:p>
          <a:p>
            <a:r>
              <a:rPr lang="fr-FR" dirty="0"/>
              <a:t>Pour cela, il faut décrire à notre base de données à quoi va ressembler nos objets Livre.</a:t>
            </a:r>
          </a:p>
          <a:p>
            <a:endParaRPr lang="fr-FR" dirty="0"/>
          </a:p>
          <a:p>
            <a:r>
              <a:rPr lang="fr-FR" dirty="0"/>
              <a:t>Nous allons donc créer un package « </a:t>
            </a:r>
            <a:r>
              <a:rPr lang="fr-FR" dirty="0" err="1"/>
              <a:t>entities</a:t>
            </a:r>
            <a:r>
              <a:rPr lang="fr-FR" dirty="0"/>
              <a:t> », où dedans nous créerons notre objet Livre (c’est toujours important de bien ranger ses classes)</a:t>
            </a:r>
          </a:p>
          <a:p>
            <a:endParaRPr lang="fr-FR" dirty="0"/>
          </a:p>
          <a:p>
            <a:r>
              <a:rPr lang="fr-FR" dirty="0"/>
              <a:t>Dans cette classes, nous allons utiliser les annotations de JPA pour s’interfacer avec la </a:t>
            </a:r>
            <a:r>
              <a:rPr lang="fr-FR" dirty="0" err="1"/>
              <a:t>bdd</a:t>
            </a:r>
            <a:r>
              <a:rPr lang="fr-FR" dirty="0"/>
              <a:t>. </a:t>
            </a:r>
          </a:p>
          <a:p>
            <a:endParaRPr lang="fr-FR" dirty="0"/>
          </a:p>
          <a:p>
            <a:endParaRPr lang="fr-FR" dirty="0"/>
          </a:p>
          <a:p>
            <a:r>
              <a:rPr lang="fr-FR" dirty="0"/>
              <a:t>Indique que c’est une entité à persister</a:t>
            </a:r>
          </a:p>
          <a:p>
            <a:r>
              <a:rPr lang="fr-FR" dirty="0"/>
              <a:t>Indique que c’est la clé primaire de la table</a:t>
            </a:r>
          </a:p>
          <a:p>
            <a:r>
              <a:rPr lang="fr-FR" dirty="0"/>
              <a:t>Indique comment est généré </a:t>
            </a:r>
            <a:r>
              <a:rPr lang="fr-FR" dirty="0" err="1"/>
              <a:t>l’id</a:t>
            </a:r>
            <a:endParaRPr lang="fr-FR" dirty="0"/>
          </a:p>
          <a:p>
            <a:r>
              <a:rPr lang="fr-FR" dirty="0"/>
              <a:t>Renomme la colonne dans la table</a:t>
            </a:r>
          </a:p>
          <a:p>
            <a:endParaRPr lang="fr-FR" dirty="0"/>
          </a:p>
          <a:p>
            <a:endParaRPr lang="fr-FR" dirty="0"/>
          </a:p>
          <a:p>
            <a:r>
              <a:rPr lang="fr-FR" dirty="0"/>
              <a:t>Plus d’infos sur les annotations JPA pour les entités: </a:t>
            </a:r>
          </a:p>
          <a:p>
            <a:r>
              <a:rPr lang="fr-FR" dirty="0">
                <a:hlinkClick r:id="rId2"/>
              </a:rPr>
              <a:t>https://gayerie.dev/epsi-b3-orm/javaee_orm/jpa_entites.html</a:t>
            </a:r>
            <a:endParaRPr lang="fr-FR" dirty="0"/>
          </a:p>
          <a:p>
            <a:endParaRPr lang="fr-FR" dirty="0"/>
          </a:p>
          <a:p>
            <a:r>
              <a:rPr lang="fr-FR" dirty="0"/>
              <a:t>Getters setters classiques</a:t>
            </a:r>
          </a:p>
          <a:p>
            <a:endParaRPr lang="fr-FR" dirty="0"/>
          </a:p>
        </p:txBody>
      </p:sp>
      <p:pic>
        <p:nvPicPr>
          <p:cNvPr id="5" name="Image 4">
            <a:extLst>
              <a:ext uri="{FF2B5EF4-FFF2-40B4-BE49-F238E27FC236}">
                <a16:creationId xmlns:a16="http://schemas.microsoft.com/office/drawing/2014/main" id="{A1B4EF4D-6A1B-AC7B-5311-A2B14BF46057}"/>
              </a:ext>
            </a:extLst>
          </p:cNvPr>
          <p:cNvPicPr>
            <a:picLocks noChangeAspect="1"/>
          </p:cNvPicPr>
          <p:nvPr/>
        </p:nvPicPr>
        <p:blipFill>
          <a:blip r:embed="rId3"/>
          <a:stretch>
            <a:fillRect/>
          </a:stretch>
        </p:blipFill>
        <p:spPr>
          <a:xfrm>
            <a:off x="5940136" y="3169227"/>
            <a:ext cx="6016831" cy="3709949"/>
          </a:xfrm>
          <a:prstGeom prst="rect">
            <a:avLst/>
          </a:prstGeom>
        </p:spPr>
      </p:pic>
      <p:cxnSp>
        <p:nvCxnSpPr>
          <p:cNvPr id="7" name="Connecteur droit avec flèche 6">
            <a:extLst>
              <a:ext uri="{FF2B5EF4-FFF2-40B4-BE49-F238E27FC236}">
                <a16:creationId xmlns:a16="http://schemas.microsoft.com/office/drawing/2014/main" id="{721BFB32-1740-4AD0-CC1D-F774DD2636D0}"/>
              </a:ext>
            </a:extLst>
          </p:cNvPr>
          <p:cNvCxnSpPr/>
          <p:nvPr/>
        </p:nvCxnSpPr>
        <p:spPr>
          <a:xfrm>
            <a:off x="4218709" y="3659188"/>
            <a:ext cx="3512127" cy="590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64EA68DD-6567-2E0A-4EC9-A7E97F94AF9B}"/>
              </a:ext>
            </a:extLst>
          </p:cNvPr>
          <p:cNvCxnSpPr>
            <a:cxnSpLocks/>
          </p:cNvCxnSpPr>
          <p:nvPr/>
        </p:nvCxnSpPr>
        <p:spPr>
          <a:xfrm>
            <a:off x="4519234" y="3900685"/>
            <a:ext cx="3367466" cy="515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74295685-DBEC-3142-3458-E45851FCC653}"/>
              </a:ext>
            </a:extLst>
          </p:cNvPr>
          <p:cNvCxnSpPr>
            <a:cxnSpLocks/>
          </p:cNvCxnSpPr>
          <p:nvPr/>
        </p:nvCxnSpPr>
        <p:spPr>
          <a:xfrm>
            <a:off x="3617659" y="4144228"/>
            <a:ext cx="4269041" cy="38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FF626912-8298-B319-0AA4-207D0DCF4230}"/>
              </a:ext>
            </a:extLst>
          </p:cNvPr>
          <p:cNvCxnSpPr>
            <a:cxnSpLocks/>
          </p:cNvCxnSpPr>
          <p:nvPr/>
        </p:nvCxnSpPr>
        <p:spPr>
          <a:xfrm>
            <a:off x="3840251" y="4387771"/>
            <a:ext cx="4046449" cy="438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CB7C2200-D4B7-0BDE-AAA3-9159CBC521EB}"/>
              </a:ext>
            </a:extLst>
          </p:cNvPr>
          <p:cNvCxnSpPr>
            <a:cxnSpLocks/>
          </p:cNvCxnSpPr>
          <p:nvPr/>
        </p:nvCxnSpPr>
        <p:spPr>
          <a:xfrm>
            <a:off x="3056198" y="5734874"/>
            <a:ext cx="4830502" cy="127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697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F0DE32-16BF-C0FF-BC84-4687328E0ACF}"/>
              </a:ext>
            </a:extLst>
          </p:cNvPr>
          <p:cNvSpPr>
            <a:spLocks noGrp="1"/>
          </p:cNvSpPr>
          <p:nvPr>
            <p:ph type="title"/>
          </p:nvPr>
        </p:nvSpPr>
        <p:spPr/>
        <p:txBody>
          <a:bodyPr/>
          <a:lstStyle/>
          <a:p>
            <a:r>
              <a:rPr lang="fr-FR" dirty="0"/>
              <a:t>Les repositories</a:t>
            </a:r>
          </a:p>
        </p:txBody>
      </p:sp>
      <p:sp>
        <p:nvSpPr>
          <p:cNvPr id="3" name="Espace réservé du texte 2">
            <a:extLst>
              <a:ext uri="{FF2B5EF4-FFF2-40B4-BE49-F238E27FC236}">
                <a16:creationId xmlns:a16="http://schemas.microsoft.com/office/drawing/2014/main" id="{F612FA12-EB2B-2F26-1DB3-B252188CF802}"/>
              </a:ext>
            </a:extLst>
          </p:cNvPr>
          <p:cNvSpPr>
            <a:spLocks noGrp="1"/>
          </p:cNvSpPr>
          <p:nvPr>
            <p:ph type="body" sz="quarter" idx="13"/>
          </p:nvPr>
        </p:nvSpPr>
        <p:spPr/>
        <p:txBody>
          <a:bodyPr/>
          <a:lstStyle/>
          <a:p>
            <a:endParaRPr lang="fr-FR"/>
          </a:p>
        </p:txBody>
      </p:sp>
      <p:sp>
        <p:nvSpPr>
          <p:cNvPr id="4" name="Espace réservé du contenu 3">
            <a:extLst>
              <a:ext uri="{FF2B5EF4-FFF2-40B4-BE49-F238E27FC236}">
                <a16:creationId xmlns:a16="http://schemas.microsoft.com/office/drawing/2014/main" id="{E35D9C5D-8333-E406-E2EA-794CD29FE8A0}"/>
              </a:ext>
            </a:extLst>
          </p:cNvPr>
          <p:cNvSpPr>
            <a:spLocks noGrp="1"/>
          </p:cNvSpPr>
          <p:nvPr>
            <p:ph idx="14"/>
          </p:nvPr>
        </p:nvSpPr>
        <p:spPr/>
        <p:txBody>
          <a:bodyPr/>
          <a:lstStyle/>
          <a:p>
            <a:r>
              <a:rPr lang="fr-FR" dirty="0"/>
              <a:t>Maintenant que notre objet Livre est interfacé avec la </a:t>
            </a:r>
            <a:r>
              <a:rPr lang="fr-FR" dirty="0" err="1"/>
              <a:t>bdd</a:t>
            </a:r>
            <a:r>
              <a:rPr lang="fr-FR" dirty="0"/>
              <a:t>, on va créer le repository associé pour manipuler le CRUD (</a:t>
            </a:r>
            <a:r>
              <a:rPr lang="fr-FR" dirty="0" err="1"/>
              <a:t>create</a:t>
            </a:r>
            <a:r>
              <a:rPr lang="fr-FR" dirty="0"/>
              <a:t>/</a:t>
            </a:r>
            <a:r>
              <a:rPr lang="fr-FR" dirty="0" err="1"/>
              <a:t>read</a:t>
            </a:r>
            <a:r>
              <a:rPr lang="fr-FR" dirty="0"/>
              <a:t>/update/</a:t>
            </a:r>
            <a:r>
              <a:rPr lang="fr-FR" dirty="0" err="1"/>
              <a:t>delete</a:t>
            </a:r>
            <a:r>
              <a:rPr lang="fr-FR" dirty="0"/>
              <a:t>) sur notre ressource Livre.</a:t>
            </a:r>
          </a:p>
          <a:p>
            <a:endParaRPr lang="fr-FR" dirty="0"/>
          </a:p>
          <a:p>
            <a:r>
              <a:rPr lang="fr-FR" dirty="0"/>
              <a:t>Dans un package repositories, je créé mon interface </a:t>
            </a:r>
            <a:r>
              <a:rPr lang="fr-FR" dirty="0" err="1"/>
              <a:t>LivreRepository</a:t>
            </a:r>
            <a:endParaRPr lang="fr-FR" dirty="0"/>
          </a:p>
          <a:p>
            <a:endParaRPr lang="fr-FR" dirty="0"/>
          </a:p>
          <a:p>
            <a:r>
              <a:rPr lang="fr-FR" dirty="0"/>
              <a:t>Notre interface hérite de </a:t>
            </a:r>
            <a:r>
              <a:rPr lang="fr-FR" dirty="0" err="1"/>
              <a:t>JpaRepository</a:t>
            </a:r>
            <a:r>
              <a:rPr lang="fr-FR" dirty="0"/>
              <a:t>, c’est cette </a:t>
            </a:r>
          </a:p>
          <a:p>
            <a:r>
              <a:rPr lang="fr-FR" dirty="0"/>
              <a:t>interface générique qui va proposer le CRUD notre </a:t>
            </a:r>
          </a:p>
          <a:p>
            <a:r>
              <a:rPr lang="fr-FR" dirty="0"/>
              <a:t>ressource. Il faut lui dire qu’il doit travailler sur un </a:t>
            </a:r>
          </a:p>
          <a:p>
            <a:r>
              <a:rPr lang="fr-FR" dirty="0"/>
              <a:t>objet Livre, et qu’il est identifié par un identifiant </a:t>
            </a:r>
          </a:p>
          <a:p>
            <a:r>
              <a:rPr lang="fr-FR" dirty="0"/>
              <a:t>en Long.</a:t>
            </a:r>
          </a:p>
          <a:p>
            <a:endParaRPr lang="fr-FR" dirty="0"/>
          </a:p>
          <a:p>
            <a:r>
              <a:rPr lang="fr-FR" dirty="0"/>
              <a:t>Petite subtilité, il faut ajouter l’annotation Component à</a:t>
            </a:r>
          </a:p>
          <a:p>
            <a:r>
              <a:rPr lang="fr-FR" dirty="0"/>
              <a:t>l’interface, pour pouvoir faire de l’injection de dépendance</a:t>
            </a:r>
          </a:p>
          <a:p>
            <a:r>
              <a:rPr lang="fr-FR" dirty="0"/>
              <a:t>dessus plus tard.</a:t>
            </a:r>
          </a:p>
          <a:p>
            <a:endParaRPr lang="fr-FR" dirty="0"/>
          </a:p>
          <a:p>
            <a:r>
              <a:rPr lang="fr-FR" dirty="0"/>
              <a:t>Voila, notre repository est créé, facile! </a:t>
            </a:r>
          </a:p>
        </p:txBody>
      </p:sp>
      <p:pic>
        <p:nvPicPr>
          <p:cNvPr id="6" name="Image 5">
            <a:extLst>
              <a:ext uri="{FF2B5EF4-FFF2-40B4-BE49-F238E27FC236}">
                <a16:creationId xmlns:a16="http://schemas.microsoft.com/office/drawing/2014/main" id="{055973AA-7488-D768-8519-BAB34A49F1A3}"/>
              </a:ext>
            </a:extLst>
          </p:cNvPr>
          <p:cNvPicPr>
            <a:picLocks noChangeAspect="1"/>
          </p:cNvPicPr>
          <p:nvPr/>
        </p:nvPicPr>
        <p:blipFill>
          <a:blip r:embed="rId2"/>
          <a:stretch>
            <a:fillRect/>
          </a:stretch>
        </p:blipFill>
        <p:spPr>
          <a:xfrm>
            <a:off x="5714999" y="2539100"/>
            <a:ext cx="6262255" cy="3861276"/>
          </a:xfrm>
          <a:prstGeom prst="rect">
            <a:avLst/>
          </a:prstGeom>
        </p:spPr>
      </p:pic>
    </p:spTree>
    <p:extLst>
      <p:ext uri="{BB962C8B-B14F-4D97-AF65-F5344CB8AC3E}">
        <p14:creationId xmlns:p14="http://schemas.microsoft.com/office/powerpoint/2010/main" val="3646273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A3FA8E-F972-D5BD-6D89-9CB42424B63E}"/>
              </a:ext>
            </a:extLst>
          </p:cNvPr>
          <p:cNvSpPr>
            <a:spLocks noGrp="1"/>
          </p:cNvSpPr>
          <p:nvPr>
            <p:ph type="title"/>
          </p:nvPr>
        </p:nvSpPr>
        <p:spPr/>
        <p:txBody>
          <a:bodyPr/>
          <a:lstStyle/>
          <a:p>
            <a:r>
              <a:rPr lang="fr-FR" dirty="0"/>
              <a:t>Configuration de jersey</a:t>
            </a:r>
          </a:p>
        </p:txBody>
      </p:sp>
      <p:sp>
        <p:nvSpPr>
          <p:cNvPr id="3" name="Espace réservé du texte 2">
            <a:extLst>
              <a:ext uri="{FF2B5EF4-FFF2-40B4-BE49-F238E27FC236}">
                <a16:creationId xmlns:a16="http://schemas.microsoft.com/office/drawing/2014/main" id="{4DFED62D-E012-BC17-54BE-F2DB84AAB386}"/>
              </a:ext>
            </a:extLst>
          </p:cNvPr>
          <p:cNvSpPr>
            <a:spLocks noGrp="1"/>
          </p:cNvSpPr>
          <p:nvPr>
            <p:ph type="body" sz="quarter" idx="13"/>
          </p:nvPr>
        </p:nvSpPr>
        <p:spPr/>
        <p:txBody>
          <a:bodyPr/>
          <a:lstStyle/>
          <a:p>
            <a:endParaRPr lang="fr-FR"/>
          </a:p>
        </p:txBody>
      </p:sp>
      <p:sp>
        <p:nvSpPr>
          <p:cNvPr id="4" name="Espace réservé du contenu 3">
            <a:extLst>
              <a:ext uri="{FF2B5EF4-FFF2-40B4-BE49-F238E27FC236}">
                <a16:creationId xmlns:a16="http://schemas.microsoft.com/office/drawing/2014/main" id="{FD77BEDC-69D7-9DE4-9BA0-3546D914AB02}"/>
              </a:ext>
            </a:extLst>
          </p:cNvPr>
          <p:cNvSpPr>
            <a:spLocks noGrp="1"/>
          </p:cNvSpPr>
          <p:nvPr>
            <p:ph idx="14"/>
          </p:nvPr>
        </p:nvSpPr>
        <p:spPr/>
        <p:txBody>
          <a:bodyPr/>
          <a:lstStyle/>
          <a:p>
            <a:r>
              <a:rPr lang="fr-FR" dirty="0"/>
              <a:t>Ici, on attaque le plus gros morceau du projet, la création de l’API.</a:t>
            </a:r>
          </a:p>
          <a:p>
            <a:r>
              <a:rPr lang="fr-FR" dirty="0"/>
              <a:t>Tout d’abord, nous devons indiquer à Jersey quelles classes référencent les méthodes qui vont être exposées sur le serveur embarqué.</a:t>
            </a:r>
          </a:p>
          <a:p>
            <a:endParaRPr lang="fr-FR" dirty="0"/>
          </a:p>
          <a:p>
            <a:r>
              <a:rPr lang="fr-FR" dirty="0"/>
              <a:t>Pour cela, on va créer un </a:t>
            </a:r>
            <a:r>
              <a:rPr lang="fr-FR" dirty="0" err="1"/>
              <a:t>bean</a:t>
            </a:r>
            <a:r>
              <a:rPr lang="fr-FR" dirty="0"/>
              <a:t>! Vous allez me dire: « OMG </a:t>
            </a:r>
            <a:r>
              <a:rPr lang="fr-FR" dirty="0" err="1"/>
              <a:t>keskecé</a:t>
            </a:r>
            <a:r>
              <a:rPr lang="fr-FR" dirty="0"/>
              <a:t>? »:</a:t>
            </a:r>
          </a:p>
          <a:p>
            <a:r>
              <a:rPr lang="fr-FR" dirty="0"/>
              <a:t>Il s’agit d’une classe java qui va être prise en compte comme configuration par Spring, c’est à dire que le code que cette classe va comporter va être exécuté au démarrage de l’application et va pouvoir être utilisé comme un Singleton.</a:t>
            </a:r>
          </a:p>
          <a:p>
            <a:endParaRPr lang="fr-FR" dirty="0"/>
          </a:p>
          <a:p>
            <a:r>
              <a:rPr lang="fr-FR" dirty="0"/>
              <a:t>Créons ce </a:t>
            </a:r>
            <a:r>
              <a:rPr lang="fr-FR" dirty="0" err="1"/>
              <a:t>bean</a:t>
            </a:r>
            <a:r>
              <a:rPr lang="fr-FR" dirty="0"/>
              <a:t> au même niveau que la classe </a:t>
            </a:r>
            <a:r>
              <a:rPr lang="fr-FR" dirty="0" err="1"/>
              <a:t>DemoApplication</a:t>
            </a:r>
            <a:r>
              <a:rPr lang="fr-FR" dirty="0"/>
              <a:t>, car il s’agit d’une conf globale à toute l’appli.</a:t>
            </a:r>
          </a:p>
          <a:p>
            <a:endParaRPr lang="fr-FR" dirty="0"/>
          </a:p>
          <a:p>
            <a:r>
              <a:rPr lang="fr-FR" dirty="0"/>
              <a:t>Indique que c’est un composant Spring qui va pouvoir être </a:t>
            </a:r>
          </a:p>
          <a:p>
            <a:r>
              <a:rPr lang="fr-FR" dirty="0"/>
              <a:t>réutilisable</a:t>
            </a:r>
          </a:p>
          <a:p>
            <a:r>
              <a:rPr lang="fr-FR" dirty="0"/>
              <a:t>Indique le </a:t>
            </a:r>
            <a:r>
              <a:rPr lang="fr-FR" dirty="0" err="1"/>
              <a:t>basepath</a:t>
            </a:r>
            <a:r>
              <a:rPr lang="fr-FR" dirty="0"/>
              <a:t> des </a:t>
            </a:r>
            <a:r>
              <a:rPr lang="fr-FR" dirty="0" err="1"/>
              <a:t>urls</a:t>
            </a:r>
            <a:r>
              <a:rPr lang="fr-FR" dirty="0"/>
              <a:t> des webservices</a:t>
            </a:r>
          </a:p>
          <a:p>
            <a:r>
              <a:rPr lang="fr-FR" dirty="0"/>
              <a:t>Indique que cette classe est une configuration Spring</a:t>
            </a:r>
          </a:p>
          <a:p>
            <a:endParaRPr lang="fr-FR" dirty="0"/>
          </a:p>
          <a:p>
            <a:r>
              <a:rPr lang="fr-FR" dirty="0" err="1"/>
              <a:t>ResourceConfig</a:t>
            </a:r>
            <a:r>
              <a:rPr lang="fr-FR" dirty="0"/>
              <a:t> va analyser toutes les classes que l’on</a:t>
            </a:r>
          </a:p>
          <a:p>
            <a:r>
              <a:rPr lang="fr-FR" dirty="0"/>
              <a:t> « </a:t>
            </a:r>
            <a:r>
              <a:rPr lang="fr-FR" dirty="0" err="1"/>
              <a:t>register</a:t>
            </a:r>
            <a:r>
              <a:rPr lang="fr-FR" dirty="0"/>
              <a:t> » dans le constructeur pour exposer les méthodes </a:t>
            </a:r>
          </a:p>
          <a:p>
            <a:r>
              <a:rPr lang="fr-FR" dirty="0"/>
              <a:t>qui se trouvent dedans.</a:t>
            </a:r>
          </a:p>
        </p:txBody>
      </p:sp>
      <p:pic>
        <p:nvPicPr>
          <p:cNvPr id="7" name="Image 6">
            <a:extLst>
              <a:ext uri="{FF2B5EF4-FFF2-40B4-BE49-F238E27FC236}">
                <a16:creationId xmlns:a16="http://schemas.microsoft.com/office/drawing/2014/main" id="{7BAD861B-FBF9-4477-FFF3-1EBD765F2D4A}"/>
              </a:ext>
            </a:extLst>
          </p:cNvPr>
          <p:cNvPicPr>
            <a:picLocks noChangeAspect="1"/>
          </p:cNvPicPr>
          <p:nvPr/>
        </p:nvPicPr>
        <p:blipFill>
          <a:blip r:embed="rId2"/>
          <a:stretch>
            <a:fillRect/>
          </a:stretch>
        </p:blipFill>
        <p:spPr>
          <a:xfrm>
            <a:off x="6210301" y="3577444"/>
            <a:ext cx="5354780" cy="3301732"/>
          </a:xfrm>
          <a:prstGeom prst="rect">
            <a:avLst/>
          </a:prstGeom>
        </p:spPr>
      </p:pic>
      <p:cxnSp>
        <p:nvCxnSpPr>
          <p:cNvPr id="9" name="Connecteur droit avec flèche 8">
            <a:extLst>
              <a:ext uri="{FF2B5EF4-FFF2-40B4-BE49-F238E27FC236}">
                <a16:creationId xmlns:a16="http://schemas.microsoft.com/office/drawing/2014/main" id="{AD2F04CD-09A3-1F22-EC68-78885E6446CC}"/>
              </a:ext>
            </a:extLst>
          </p:cNvPr>
          <p:cNvCxnSpPr/>
          <p:nvPr/>
        </p:nvCxnSpPr>
        <p:spPr>
          <a:xfrm>
            <a:off x="5808518" y="3938155"/>
            <a:ext cx="2047009"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76522D33-E234-DD61-F3F5-EA6E70D1B3A8}"/>
              </a:ext>
            </a:extLst>
          </p:cNvPr>
          <p:cNvCxnSpPr>
            <a:cxnSpLocks/>
          </p:cNvCxnSpPr>
          <p:nvPr/>
        </p:nvCxnSpPr>
        <p:spPr>
          <a:xfrm>
            <a:off x="4785013" y="4381501"/>
            <a:ext cx="3070514" cy="335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8C869F6E-3449-7CC4-E760-283483BB4ED1}"/>
              </a:ext>
            </a:extLst>
          </p:cNvPr>
          <p:cNvCxnSpPr>
            <a:cxnSpLocks/>
          </p:cNvCxnSpPr>
          <p:nvPr/>
        </p:nvCxnSpPr>
        <p:spPr>
          <a:xfrm>
            <a:off x="5351318" y="4623955"/>
            <a:ext cx="2504209" cy="176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649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E06D30-2F9A-1331-49A9-DD16AECA1E6A}"/>
              </a:ext>
            </a:extLst>
          </p:cNvPr>
          <p:cNvSpPr>
            <a:spLocks noGrp="1"/>
          </p:cNvSpPr>
          <p:nvPr>
            <p:ph type="title"/>
          </p:nvPr>
        </p:nvSpPr>
        <p:spPr/>
        <p:txBody>
          <a:bodyPr/>
          <a:lstStyle/>
          <a:p>
            <a:r>
              <a:rPr lang="fr-FR" dirty="0"/>
              <a:t>Les </a:t>
            </a:r>
            <a:r>
              <a:rPr lang="fr-FR" dirty="0" err="1"/>
              <a:t>resources</a:t>
            </a:r>
            <a:endParaRPr lang="fr-FR" dirty="0"/>
          </a:p>
        </p:txBody>
      </p:sp>
      <p:sp>
        <p:nvSpPr>
          <p:cNvPr id="3" name="Espace réservé du texte 2">
            <a:extLst>
              <a:ext uri="{FF2B5EF4-FFF2-40B4-BE49-F238E27FC236}">
                <a16:creationId xmlns:a16="http://schemas.microsoft.com/office/drawing/2014/main" id="{6DA6A517-5766-1CB8-DA71-761DC4553A85}"/>
              </a:ext>
            </a:extLst>
          </p:cNvPr>
          <p:cNvSpPr>
            <a:spLocks noGrp="1"/>
          </p:cNvSpPr>
          <p:nvPr>
            <p:ph type="body" sz="quarter" idx="13"/>
          </p:nvPr>
        </p:nvSpPr>
        <p:spPr/>
        <p:txBody>
          <a:bodyPr/>
          <a:lstStyle/>
          <a:p>
            <a:endParaRPr lang="fr-FR"/>
          </a:p>
        </p:txBody>
      </p:sp>
      <p:sp>
        <p:nvSpPr>
          <p:cNvPr id="4" name="Espace réservé du contenu 3">
            <a:extLst>
              <a:ext uri="{FF2B5EF4-FFF2-40B4-BE49-F238E27FC236}">
                <a16:creationId xmlns:a16="http://schemas.microsoft.com/office/drawing/2014/main" id="{F26B3B23-D63C-A043-6D67-2787E035692D}"/>
              </a:ext>
            </a:extLst>
          </p:cNvPr>
          <p:cNvSpPr>
            <a:spLocks noGrp="1"/>
          </p:cNvSpPr>
          <p:nvPr>
            <p:ph idx="14"/>
          </p:nvPr>
        </p:nvSpPr>
        <p:spPr/>
        <p:txBody>
          <a:bodyPr/>
          <a:lstStyle/>
          <a:p>
            <a:r>
              <a:rPr lang="fr-FR" dirty="0"/>
              <a:t>Ok, Jersey est configuré, nous pouvons commencer notre premier service</a:t>
            </a:r>
          </a:p>
          <a:p>
            <a:r>
              <a:rPr lang="fr-FR" dirty="0"/>
              <a:t>Vous avez surement dû voir à la slide précédente la présence d’une référence à la classe </a:t>
            </a:r>
            <a:r>
              <a:rPr lang="fr-FR" dirty="0" err="1"/>
              <a:t>LivreResource</a:t>
            </a:r>
            <a:r>
              <a:rPr lang="fr-FR" dirty="0"/>
              <a:t>, j’ai pris un peu d’avance </a:t>
            </a:r>
            <a:r>
              <a:rPr lang="fr-FR" dirty="0">
                <a:sym typeface="Wingdings" pitchFamily="2" charset="2"/>
              </a:rPr>
              <a:t> </a:t>
            </a:r>
          </a:p>
          <a:p>
            <a:r>
              <a:rPr lang="fr-FR" dirty="0">
                <a:sym typeface="Wingdings" pitchFamily="2" charset="2"/>
              </a:rPr>
              <a:t>La ressource est l’endroit où on va référencer toutes les méthodes exposées sur une entité. Nous allons créer un service permettant de récupérer tous les livres que la bibliothèque contient:</a:t>
            </a:r>
          </a:p>
          <a:p>
            <a:endParaRPr lang="fr-FR" dirty="0">
              <a:sym typeface="Wingdings" pitchFamily="2" charset="2"/>
            </a:endParaRPr>
          </a:p>
          <a:p>
            <a:endParaRPr lang="fr-FR" dirty="0">
              <a:sym typeface="Wingdings" pitchFamily="2" charset="2"/>
            </a:endParaRPr>
          </a:p>
          <a:p>
            <a:r>
              <a:rPr lang="fr-FR" dirty="0">
                <a:sym typeface="Wingdings" pitchFamily="2" charset="2"/>
              </a:rPr>
              <a:t>Alors ici, dans notre classe </a:t>
            </a:r>
            <a:r>
              <a:rPr lang="fr-FR" dirty="0" err="1">
                <a:sym typeface="Wingdings" pitchFamily="2" charset="2"/>
              </a:rPr>
              <a:t>LivreResource</a:t>
            </a:r>
            <a:r>
              <a:rPr lang="fr-FR" dirty="0">
                <a:sym typeface="Wingdings" pitchFamily="2" charset="2"/>
              </a:rPr>
              <a:t>, nous </a:t>
            </a:r>
          </a:p>
          <a:p>
            <a:r>
              <a:rPr lang="fr-FR" dirty="0">
                <a:sym typeface="Wingdings" pitchFamily="2" charset="2"/>
              </a:rPr>
              <a:t>allons utiliser le repository que nous avons créé </a:t>
            </a:r>
          </a:p>
          <a:p>
            <a:r>
              <a:rPr lang="fr-FR" dirty="0">
                <a:sym typeface="Wingdings" pitchFamily="2" charset="2"/>
              </a:rPr>
              <a:t>précédemment, qui va permettre de communiquer</a:t>
            </a:r>
          </a:p>
          <a:p>
            <a:r>
              <a:rPr lang="fr-FR" dirty="0">
                <a:sym typeface="Wingdings" pitchFamily="2" charset="2"/>
              </a:rPr>
              <a:t>avec la </a:t>
            </a:r>
            <a:r>
              <a:rPr lang="fr-FR" dirty="0" err="1">
                <a:sym typeface="Wingdings" pitchFamily="2" charset="2"/>
              </a:rPr>
              <a:t>bdd</a:t>
            </a:r>
            <a:r>
              <a:rPr lang="fr-FR" dirty="0">
                <a:sym typeface="Wingdings" pitchFamily="2" charset="2"/>
              </a:rPr>
              <a:t> pour aller chercher les données avec la</a:t>
            </a:r>
          </a:p>
          <a:p>
            <a:r>
              <a:rPr lang="fr-FR" dirty="0">
                <a:sym typeface="Wingdings" pitchFamily="2" charset="2"/>
              </a:rPr>
              <a:t>méthode </a:t>
            </a:r>
            <a:r>
              <a:rPr lang="fr-FR" dirty="0" err="1">
                <a:sym typeface="Wingdings" pitchFamily="2" charset="2"/>
              </a:rPr>
              <a:t>findAll</a:t>
            </a:r>
            <a:r>
              <a:rPr lang="fr-FR" dirty="0">
                <a:sym typeface="Wingdings" pitchFamily="2" charset="2"/>
              </a:rPr>
              <a:t> provenant (si vous vous souvenez)</a:t>
            </a:r>
          </a:p>
          <a:p>
            <a:r>
              <a:rPr lang="fr-FR" dirty="0">
                <a:sym typeface="Wingdings" pitchFamily="2" charset="2"/>
              </a:rPr>
              <a:t>de </a:t>
            </a:r>
            <a:r>
              <a:rPr lang="fr-FR" dirty="0" err="1">
                <a:sym typeface="Wingdings" pitchFamily="2" charset="2"/>
              </a:rPr>
              <a:t>JpaRepository</a:t>
            </a:r>
            <a:r>
              <a:rPr lang="fr-FR" dirty="0">
                <a:sym typeface="Wingdings" pitchFamily="2" charset="2"/>
              </a:rPr>
              <a:t>.</a:t>
            </a:r>
          </a:p>
          <a:p>
            <a:endParaRPr lang="fr-FR" dirty="0">
              <a:sym typeface="Wingdings" pitchFamily="2" charset="2"/>
            </a:endParaRPr>
          </a:p>
          <a:p>
            <a:r>
              <a:rPr lang="fr-FR" dirty="0">
                <a:sym typeface="Wingdings" pitchFamily="2" charset="2"/>
              </a:rPr>
              <a:t>Pour le reste: </a:t>
            </a:r>
          </a:p>
          <a:p>
            <a:r>
              <a:rPr lang="fr-FR" dirty="0">
                <a:sym typeface="Wingdings" pitchFamily="2" charset="2"/>
              </a:rPr>
              <a:t>Indique le chemin d’accès aux méthodes concernant</a:t>
            </a:r>
          </a:p>
          <a:p>
            <a:r>
              <a:rPr lang="fr-FR" dirty="0">
                <a:sym typeface="Wingdings" pitchFamily="2" charset="2"/>
              </a:rPr>
              <a:t>la ressource Livre </a:t>
            </a:r>
          </a:p>
          <a:p>
            <a:r>
              <a:rPr lang="fr-FR" dirty="0">
                <a:sym typeface="Wingdings" pitchFamily="2" charset="2"/>
              </a:rPr>
              <a:t>Verbe HTTP qui indique qu’on récupère des données</a:t>
            </a:r>
          </a:p>
          <a:p>
            <a:r>
              <a:rPr lang="fr-FR" dirty="0">
                <a:sym typeface="Wingdings" pitchFamily="2" charset="2"/>
              </a:rPr>
              <a:t>Format de la réponse (essayez de changer avec xml)</a:t>
            </a:r>
          </a:p>
        </p:txBody>
      </p:sp>
      <p:pic>
        <p:nvPicPr>
          <p:cNvPr id="5" name="Image 4">
            <a:extLst>
              <a:ext uri="{FF2B5EF4-FFF2-40B4-BE49-F238E27FC236}">
                <a16:creationId xmlns:a16="http://schemas.microsoft.com/office/drawing/2014/main" id="{2144E940-0A04-23DB-9D96-D3ADA0209432}"/>
              </a:ext>
            </a:extLst>
          </p:cNvPr>
          <p:cNvPicPr>
            <a:picLocks noChangeAspect="1"/>
          </p:cNvPicPr>
          <p:nvPr/>
        </p:nvPicPr>
        <p:blipFill>
          <a:blip r:embed="rId2"/>
          <a:stretch>
            <a:fillRect/>
          </a:stretch>
        </p:blipFill>
        <p:spPr>
          <a:xfrm>
            <a:off x="5535430" y="2753591"/>
            <a:ext cx="6656570" cy="4104409"/>
          </a:xfrm>
          <a:prstGeom prst="rect">
            <a:avLst/>
          </a:prstGeom>
        </p:spPr>
      </p:pic>
      <p:cxnSp>
        <p:nvCxnSpPr>
          <p:cNvPr id="7" name="Connecteur droit avec flèche 6">
            <a:extLst>
              <a:ext uri="{FF2B5EF4-FFF2-40B4-BE49-F238E27FC236}">
                <a16:creationId xmlns:a16="http://schemas.microsoft.com/office/drawing/2014/main" id="{7B7422F8-2AF4-4FD5-ABC6-098F67B672E4}"/>
              </a:ext>
            </a:extLst>
          </p:cNvPr>
          <p:cNvCxnSpPr/>
          <p:nvPr/>
        </p:nvCxnSpPr>
        <p:spPr>
          <a:xfrm flipV="1">
            <a:off x="5340927" y="4478482"/>
            <a:ext cx="2223655" cy="592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53492DC6-7477-8CC2-6DB9-F91697B7D4AF}"/>
              </a:ext>
            </a:extLst>
          </p:cNvPr>
          <p:cNvCxnSpPr>
            <a:cxnSpLocks/>
          </p:cNvCxnSpPr>
          <p:nvPr/>
        </p:nvCxnSpPr>
        <p:spPr>
          <a:xfrm flipV="1">
            <a:off x="5340927" y="5216236"/>
            <a:ext cx="2369128" cy="297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28E90D93-000D-DE7E-F609-8D447F115198}"/>
              </a:ext>
            </a:extLst>
          </p:cNvPr>
          <p:cNvCxnSpPr>
            <a:cxnSpLocks/>
          </p:cNvCxnSpPr>
          <p:nvPr/>
        </p:nvCxnSpPr>
        <p:spPr>
          <a:xfrm flipV="1">
            <a:off x="5340927" y="5345112"/>
            <a:ext cx="2369128" cy="422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179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42481F-0557-0AA2-A3DF-DC38E7E0CCBA}"/>
              </a:ext>
            </a:extLst>
          </p:cNvPr>
          <p:cNvSpPr>
            <a:spLocks noGrp="1"/>
          </p:cNvSpPr>
          <p:nvPr>
            <p:ph type="title"/>
          </p:nvPr>
        </p:nvSpPr>
        <p:spPr/>
        <p:txBody>
          <a:bodyPr/>
          <a:lstStyle/>
          <a:p>
            <a:r>
              <a:rPr lang="fr-FR" dirty="0"/>
              <a:t>Lancer l’application </a:t>
            </a:r>
          </a:p>
        </p:txBody>
      </p:sp>
      <p:sp>
        <p:nvSpPr>
          <p:cNvPr id="3" name="Espace réservé du texte 2">
            <a:extLst>
              <a:ext uri="{FF2B5EF4-FFF2-40B4-BE49-F238E27FC236}">
                <a16:creationId xmlns:a16="http://schemas.microsoft.com/office/drawing/2014/main" id="{A91D0F57-2558-B199-F250-944E1AEA24D8}"/>
              </a:ext>
            </a:extLst>
          </p:cNvPr>
          <p:cNvSpPr>
            <a:spLocks noGrp="1"/>
          </p:cNvSpPr>
          <p:nvPr>
            <p:ph type="body" sz="quarter" idx="13"/>
          </p:nvPr>
        </p:nvSpPr>
        <p:spPr/>
        <p:txBody>
          <a:bodyPr/>
          <a:lstStyle/>
          <a:p>
            <a:endParaRPr lang="fr-FR"/>
          </a:p>
        </p:txBody>
      </p:sp>
      <p:sp>
        <p:nvSpPr>
          <p:cNvPr id="4" name="Espace réservé du contenu 3">
            <a:extLst>
              <a:ext uri="{FF2B5EF4-FFF2-40B4-BE49-F238E27FC236}">
                <a16:creationId xmlns:a16="http://schemas.microsoft.com/office/drawing/2014/main" id="{796A0F69-2C96-7522-B351-BAFE44805B90}"/>
              </a:ext>
            </a:extLst>
          </p:cNvPr>
          <p:cNvSpPr>
            <a:spLocks noGrp="1"/>
          </p:cNvSpPr>
          <p:nvPr>
            <p:ph idx="14"/>
          </p:nvPr>
        </p:nvSpPr>
        <p:spPr/>
        <p:txBody>
          <a:bodyPr/>
          <a:lstStyle/>
          <a:p>
            <a:r>
              <a:rPr lang="fr-FR" dirty="0"/>
              <a:t>Voila nous avons codé notre premier webservice! Bravo</a:t>
            </a:r>
          </a:p>
          <a:p>
            <a:r>
              <a:rPr lang="fr-FR" dirty="0"/>
              <a:t>Il est temps de tester tout ça:</a:t>
            </a:r>
          </a:p>
          <a:p>
            <a:r>
              <a:rPr lang="fr-FR" dirty="0"/>
              <a:t>Aller dans la classe </a:t>
            </a:r>
            <a:r>
              <a:rPr lang="fr-FR" dirty="0" err="1"/>
              <a:t>DemoApplication</a:t>
            </a:r>
            <a:r>
              <a:rPr lang="fr-FR" dirty="0"/>
              <a:t>, et exécutez le main, vous devriez avoir quelques logs qui s’inscrivent dans la console où on peut voir quelques infos intéressantes: </a:t>
            </a:r>
          </a:p>
          <a:p>
            <a:endParaRPr lang="fr-FR" dirty="0"/>
          </a:p>
          <a:p>
            <a:r>
              <a:rPr lang="fr-FR" dirty="0"/>
              <a:t>On peut voir des logs concernant la </a:t>
            </a:r>
            <a:r>
              <a:rPr lang="fr-FR" dirty="0" err="1"/>
              <a:t>bdd</a:t>
            </a:r>
            <a:r>
              <a:rPr lang="fr-FR" dirty="0"/>
              <a:t> (en rouge)</a:t>
            </a:r>
          </a:p>
          <a:p>
            <a:r>
              <a:rPr lang="fr-FR" dirty="0"/>
              <a:t>Des logs concernant JPA (en bleu)</a:t>
            </a:r>
          </a:p>
          <a:p>
            <a:r>
              <a:rPr lang="fr-FR" dirty="0"/>
              <a:t>Mais surtout des logs concernant le serveur Tomcat </a:t>
            </a:r>
          </a:p>
          <a:p>
            <a:r>
              <a:rPr lang="fr-FR" dirty="0"/>
              <a:t>embarqué qui nous indique le port utilisé (en vert)</a:t>
            </a:r>
          </a:p>
        </p:txBody>
      </p:sp>
      <p:pic>
        <p:nvPicPr>
          <p:cNvPr id="5" name="Image 4">
            <a:extLst>
              <a:ext uri="{FF2B5EF4-FFF2-40B4-BE49-F238E27FC236}">
                <a16:creationId xmlns:a16="http://schemas.microsoft.com/office/drawing/2014/main" id="{78DCE446-CBE1-B08A-8E76-433B50B9D9F2}"/>
              </a:ext>
            </a:extLst>
          </p:cNvPr>
          <p:cNvPicPr>
            <a:picLocks noChangeAspect="1"/>
          </p:cNvPicPr>
          <p:nvPr/>
        </p:nvPicPr>
        <p:blipFill>
          <a:blip r:embed="rId2"/>
          <a:stretch>
            <a:fillRect/>
          </a:stretch>
        </p:blipFill>
        <p:spPr>
          <a:xfrm>
            <a:off x="5749218" y="2183149"/>
            <a:ext cx="5874745" cy="3622339"/>
          </a:xfrm>
          <a:prstGeom prst="rect">
            <a:avLst/>
          </a:prstGeom>
        </p:spPr>
      </p:pic>
      <p:sp>
        <p:nvSpPr>
          <p:cNvPr id="8" name="Cadre 7">
            <a:extLst>
              <a:ext uri="{FF2B5EF4-FFF2-40B4-BE49-F238E27FC236}">
                <a16:creationId xmlns:a16="http://schemas.microsoft.com/office/drawing/2014/main" id="{A9DC747C-8B29-287E-20B3-FAAB4044ADA2}"/>
              </a:ext>
            </a:extLst>
          </p:cNvPr>
          <p:cNvSpPr>
            <a:spLocks/>
          </p:cNvSpPr>
          <p:nvPr/>
        </p:nvSpPr>
        <p:spPr>
          <a:xfrm>
            <a:off x="9602119" y="4286475"/>
            <a:ext cx="2021844" cy="357809"/>
          </a:xfrm>
          <a:prstGeom prst="frame">
            <a:avLst/>
          </a:prstGeom>
          <a:solidFill>
            <a:srgbClr val="FF0000"/>
          </a:solidFill>
          <a:ln w="2540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endParaRPr>
          </a:p>
        </p:txBody>
      </p:sp>
      <p:sp>
        <p:nvSpPr>
          <p:cNvPr id="9" name="Cadre 8">
            <a:extLst>
              <a:ext uri="{FF2B5EF4-FFF2-40B4-BE49-F238E27FC236}">
                <a16:creationId xmlns:a16="http://schemas.microsoft.com/office/drawing/2014/main" id="{4844CDEB-0316-48CB-C92A-775E9408CC12}"/>
              </a:ext>
            </a:extLst>
          </p:cNvPr>
          <p:cNvSpPr>
            <a:spLocks/>
          </p:cNvSpPr>
          <p:nvPr/>
        </p:nvSpPr>
        <p:spPr>
          <a:xfrm>
            <a:off x="9602119" y="5141843"/>
            <a:ext cx="2021844" cy="203269"/>
          </a:xfrm>
          <a:prstGeom prst="frame">
            <a:avLst/>
          </a:prstGeom>
          <a:solidFill>
            <a:srgbClr val="00B0F0"/>
          </a:solidFill>
          <a:ln w="2540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endParaRPr>
          </a:p>
        </p:txBody>
      </p:sp>
      <p:sp>
        <p:nvSpPr>
          <p:cNvPr id="10" name="Cadre 9">
            <a:extLst>
              <a:ext uri="{FF2B5EF4-FFF2-40B4-BE49-F238E27FC236}">
                <a16:creationId xmlns:a16="http://schemas.microsoft.com/office/drawing/2014/main" id="{C85D10F6-BC63-9C9A-6CC6-0623D9006DE7}"/>
              </a:ext>
            </a:extLst>
          </p:cNvPr>
          <p:cNvSpPr>
            <a:spLocks/>
          </p:cNvSpPr>
          <p:nvPr/>
        </p:nvSpPr>
        <p:spPr>
          <a:xfrm>
            <a:off x="9602119" y="5345112"/>
            <a:ext cx="2021844" cy="203269"/>
          </a:xfrm>
          <a:prstGeom prst="frame">
            <a:avLst/>
          </a:prstGeom>
          <a:solidFill>
            <a:srgbClr val="00B050"/>
          </a:solidFill>
          <a:ln w="2540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endParaRPr>
          </a:p>
        </p:txBody>
      </p:sp>
    </p:spTree>
    <p:extLst>
      <p:ext uri="{BB962C8B-B14F-4D97-AF65-F5344CB8AC3E}">
        <p14:creationId xmlns:p14="http://schemas.microsoft.com/office/powerpoint/2010/main" val="3680144628"/>
      </p:ext>
    </p:extLst>
  </p:cSld>
  <p:clrMapOvr>
    <a:masterClrMapping/>
  </p:clrMapOvr>
</p:sld>
</file>

<file path=ppt/theme/theme1.xml><?xml version="1.0" encoding="utf-8"?>
<a:theme xmlns:a="http://schemas.openxmlformats.org/drawingml/2006/main" name="theme imt">
  <a:themeElements>
    <a:clrScheme name="Personnalisé 1">
      <a:dk1>
        <a:srgbClr val="000000"/>
      </a:dk1>
      <a:lt1>
        <a:srgbClr val="FFFFFF"/>
      </a:lt1>
      <a:dk2>
        <a:srgbClr val="D9E1E2"/>
      </a:dk2>
      <a:lt2>
        <a:srgbClr val="F2A900"/>
      </a:lt2>
      <a:accent1>
        <a:srgbClr val="00B8DE"/>
      </a:accent1>
      <a:accent2>
        <a:srgbClr val="D9E1E2"/>
      </a:accent2>
      <a:accent3>
        <a:srgbClr val="0C2340"/>
      </a:accent3>
      <a:accent4>
        <a:srgbClr val="9B9B9B"/>
      </a:accent4>
      <a:accent5>
        <a:srgbClr val="878787"/>
      </a:accent5>
      <a:accent6>
        <a:srgbClr val="595959"/>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 imt" id="{735F1CB3-B31D-294C-99BF-F6833431BE82}" vid="{C275F562-FD81-B848-B774-66A6A5BAFF14}"/>
    </a:ext>
  </a:extLst>
</a:theme>
</file>

<file path=docProps/app.xml><?xml version="1.0" encoding="utf-8"?>
<Properties xmlns="http://schemas.openxmlformats.org/officeDocument/2006/extended-properties" xmlns:vt="http://schemas.openxmlformats.org/officeDocument/2006/docPropsVTypes">
  <Template>Présentation UV CI3 2023-2024</Template>
  <TotalTime>2536</TotalTime>
  <Words>3072</Words>
  <Application>Microsoft Macintosh PowerPoint</Application>
  <PresentationFormat>Grand écran</PresentationFormat>
  <Paragraphs>337</Paragraphs>
  <Slides>23</Slides>
  <Notes>0</Notes>
  <HiddenSlides>0</HiddenSlides>
  <MMClips>0</MMClips>
  <ScaleCrop>false</ScaleCrop>
  <HeadingPairs>
    <vt:vector size="6" baseType="variant">
      <vt:variant>
        <vt:lpstr>Polices utilisées</vt:lpstr>
      </vt:variant>
      <vt:variant>
        <vt:i4>1</vt:i4>
      </vt:variant>
      <vt:variant>
        <vt:lpstr>Thème</vt:lpstr>
      </vt:variant>
      <vt:variant>
        <vt:i4>1</vt:i4>
      </vt:variant>
      <vt:variant>
        <vt:lpstr>Titres des diapositives</vt:lpstr>
      </vt:variant>
      <vt:variant>
        <vt:i4>23</vt:i4>
      </vt:variant>
    </vt:vector>
  </HeadingPairs>
  <TitlesOfParts>
    <vt:vector size="25" baseType="lpstr">
      <vt:lpstr>Arial</vt:lpstr>
      <vt:lpstr>theme imt</vt:lpstr>
      <vt:lpstr>Présentation PowerPoint</vt:lpstr>
      <vt:lpstr>Générer le projet</vt:lpstr>
      <vt:lpstr>Générer le projet</vt:lpstr>
      <vt:lpstr>Import du projet dans l’IDE</vt:lpstr>
      <vt:lpstr>Les entités</vt:lpstr>
      <vt:lpstr>Les repositories</vt:lpstr>
      <vt:lpstr>Configuration de jersey</vt:lpstr>
      <vt:lpstr>Les resources</vt:lpstr>
      <vt:lpstr>Lancer l’application </vt:lpstr>
      <vt:lpstr>Tester son webService</vt:lpstr>
      <vt:lpstr>Création d’un webservice POST</vt:lpstr>
      <vt:lpstr>POSTMAN</vt:lpstr>
      <vt:lpstr>Les query parameters</vt:lpstr>
      <vt:lpstr>LES QUERY Parameters</vt:lpstr>
      <vt:lpstr>Tester le filtre</vt:lpstr>
      <vt:lpstr>Création d’un webservice put</vt:lpstr>
      <vt:lpstr>Création d’un webservice put</vt:lpstr>
      <vt:lpstr>Test du put</vt:lpstr>
      <vt:lpstr>WebService DELETE</vt:lpstr>
      <vt:lpstr>Test webservice delete</vt:lpstr>
      <vt:lpstr>Configuration de la BDD</vt:lpstr>
      <vt:lpstr>Configurer la bdd</vt:lpstr>
      <vt:lpstr>CONFIGURER la bdd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david.dupont@imt-nord-europe.fr</dc:creator>
  <cp:lastModifiedBy>david.dupont@imt-nord-europe.fr</cp:lastModifiedBy>
  <cp:revision>18</cp:revision>
  <dcterms:created xsi:type="dcterms:W3CDTF">2023-08-25T13:12:48Z</dcterms:created>
  <dcterms:modified xsi:type="dcterms:W3CDTF">2023-08-28T13:29:41Z</dcterms:modified>
</cp:coreProperties>
</file>